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478" r:id="rId2"/>
    <p:sldId id="471" r:id="rId3"/>
    <p:sldId id="256" r:id="rId4"/>
    <p:sldId id="258" r:id="rId5"/>
    <p:sldId id="293" r:id="rId6"/>
    <p:sldId id="257" r:id="rId7"/>
    <p:sldId id="316" r:id="rId8"/>
    <p:sldId id="325" r:id="rId9"/>
    <p:sldId id="294" r:id="rId10"/>
    <p:sldId id="291" r:id="rId11"/>
    <p:sldId id="323" r:id="rId12"/>
    <p:sldId id="310" r:id="rId13"/>
    <p:sldId id="397" r:id="rId14"/>
    <p:sldId id="3332" r:id="rId15"/>
    <p:sldId id="3333" r:id="rId16"/>
    <p:sldId id="312" r:id="rId17"/>
    <p:sldId id="313" r:id="rId18"/>
    <p:sldId id="295" r:id="rId19"/>
    <p:sldId id="314" r:id="rId20"/>
    <p:sldId id="377" r:id="rId21"/>
    <p:sldId id="319" r:id="rId22"/>
    <p:sldId id="292" r:id="rId23"/>
    <p:sldId id="326" r:id="rId24"/>
    <p:sldId id="327" r:id="rId25"/>
    <p:sldId id="329" r:id="rId26"/>
    <p:sldId id="328" r:id="rId27"/>
    <p:sldId id="330" r:id="rId28"/>
    <p:sldId id="283" r:id="rId29"/>
    <p:sldId id="315" r:id="rId30"/>
    <p:sldId id="573" r:id="rId31"/>
    <p:sldId id="3329" r:id="rId32"/>
    <p:sldId id="317" r:id="rId33"/>
    <p:sldId id="386" r:id="rId34"/>
    <p:sldId id="399" r:id="rId35"/>
    <p:sldId id="398" r:id="rId36"/>
    <p:sldId id="400" r:id="rId37"/>
    <p:sldId id="3334" r:id="rId38"/>
    <p:sldId id="3335" r:id="rId39"/>
    <p:sldId id="3338" r:id="rId40"/>
    <p:sldId id="3337" r:id="rId41"/>
    <p:sldId id="3336" r:id="rId42"/>
    <p:sldId id="301" r:id="rId43"/>
    <p:sldId id="289" r:id="rId44"/>
    <p:sldId id="298" r:id="rId45"/>
    <p:sldId id="278" r:id="rId46"/>
    <p:sldId id="564" r:id="rId47"/>
    <p:sldId id="565" r:id="rId48"/>
    <p:sldId id="566" r:id="rId49"/>
    <p:sldId id="567" r:id="rId50"/>
    <p:sldId id="568" r:id="rId51"/>
    <p:sldId id="569" r:id="rId52"/>
    <p:sldId id="570" r:id="rId53"/>
    <p:sldId id="382" r:id="rId54"/>
    <p:sldId id="3328" r:id="rId55"/>
    <p:sldId id="3327" r:id="rId56"/>
    <p:sldId id="383" r:id="rId57"/>
    <p:sldId id="401" r:id="rId58"/>
    <p:sldId id="395" r:id="rId59"/>
    <p:sldId id="324" r:id="rId60"/>
    <p:sldId id="3326" r:id="rId61"/>
    <p:sldId id="572" r:id="rId62"/>
    <p:sldId id="3330" r:id="rId63"/>
    <p:sldId id="3331" r:id="rId64"/>
    <p:sldId id="520" r:id="rId65"/>
    <p:sldId id="521" r:id="rId66"/>
    <p:sldId id="522" r:id="rId67"/>
    <p:sldId id="523" r:id="rId68"/>
    <p:sldId id="524" r:id="rId69"/>
    <p:sldId id="531" r:id="rId70"/>
    <p:sldId id="525" r:id="rId71"/>
    <p:sldId id="526" r:id="rId72"/>
    <p:sldId id="527" r:id="rId73"/>
    <p:sldId id="519" r:id="rId74"/>
    <p:sldId id="532" r:id="rId75"/>
    <p:sldId id="574" r:id="rId76"/>
    <p:sldId id="538" r:id="rId77"/>
  </p:sldIdLst>
  <p:sldSz cx="9144000" cy="6858000" type="screen4x3"/>
  <p:notesSz cx="6805613" cy="99441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ndy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  <a:srgbClr val="7D9DC5"/>
    <a:srgbClr val="F1B291"/>
    <a:srgbClr val="A393B8"/>
    <a:srgbClr val="F6F7F4"/>
    <a:srgbClr val="F4ED92"/>
    <a:srgbClr val="54A9A6"/>
    <a:srgbClr val="53A8A5"/>
    <a:srgbClr val="FF0000"/>
    <a:srgbClr val="FF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14" autoAdjust="0"/>
    <p:restoredTop sz="99877" autoAdjust="0"/>
  </p:normalViewPr>
  <p:slideViewPr>
    <p:cSldViewPr showGuides="1">
      <p:cViewPr varScale="1">
        <p:scale>
          <a:sx n="82" d="100"/>
          <a:sy n="82" d="100"/>
        </p:scale>
        <p:origin x="1171" y="182"/>
      </p:cViewPr>
      <p:guideLst>
        <p:guide orient="horz" pos="125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57" tIns="45778" rIns="91557" bIns="45778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184" y="0"/>
            <a:ext cx="2949841" cy="497762"/>
          </a:xfrm>
          <a:prstGeom prst="rect">
            <a:avLst/>
          </a:prstGeom>
        </p:spPr>
        <p:txBody>
          <a:bodyPr vert="horz" lIns="91557" tIns="45778" rIns="91557" bIns="45778" rtlCol="0"/>
          <a:lstStyle>
            <a:lvl1pPr algn="r">
              <a:defRPr sz="1200"/>
            </a:lvl1pPr>
          </a:lstStyle>
          <a:p>
            <a:fld id="{2AD214DE-1684-4CFB-B786-60445C0907C2}" type="datetimeFigureOut">
              <a:rPr lang="nl-BE" smtClean="0"/>
              <a:pPr/>
              <a:t>12/09/2022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6339"/>
            <a:ext cx="2949841" cy="497762"/>
          </a:xfrm>
          <a:prstGeom prst="rect">
            <a:avLst/>
          </a:prstGeom>
        </p:spPr>
        <p:txBody>
          <a:bodyPr vert="horz" lIns="91557" tIns="45778" rIns="91557" bIns="45778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184" y="9446339"/>
            <a:ext cx="2949841" cy="497762"/>
          </a:xfrm>
          <a:prstGeom prst="rect">
            <a:avLst/>
          </a:prstGeom>
        </p:spPr>
        <p:txBody>
          <a:bodyPr vert="horz" lIns="91557" tIns="45778" rIns="91557" bIns="45778" rtlCol="0" anchor="b"/>
          <a:lstStyle>
            <a:lvl1pPr algn="r">
              <a:defRPr sz="1200"/>
            </a:lvl1pPr>
          </a:lstStyle>
          <a:p>
            <a:fld id="{EE403582-767E-422E-BDBB-8175926C934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6784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557" tIns="45778" rIns="91557" bIns="45778" rtlCol="0"/>
          <a:lstStyle>
            <a:lvl1pPr algn="l">
              <a:defRPr sz="1200">
                <a:latin typeface="Arial Narrow" panose="020B0606020202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8932"/>
          </a:xfrm>
          <a:prstGeom prst="rect">
            <a:avLst/>
          </a:prstGeom>
        </p:spPr>
        <p:txBody>
          <a:bodyPr vert="horz" lIns="91557" tIns="45778" rIns="91557" bIns="45778" rtlCol="0"/>
          <a:lstStyle>
            <a:lvl1pPr algn="r">
              <a:defRPr sz="1200">
                <a:latin typeface="Arial Narrow" panose="020B0606020202030204" pitchFamily="34" charset="0"/>
              </a:defRPr>
            </a:lvl1pPr>
          </a:lstStyle>
          <a:p>
            <a:fld id="{34F4FA32-0209-466C-ACDD-A3C39AD722CB}" type="datetimeFigureOut">
              <a:rPr lang="nl-BE" smtClean="0"/>
              <a:pPr/>
              <a:t>12/09/2022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4600"/>
            <a:ext cx="4471987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7" tIns="45778" rIns="91557" bIns="45778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557" tIns="45778" rIns="91557" bIns="45778" rtlCol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557" tIns="45778" rIns="91557" bIns="45778" rtlCol="0" anchor="b"/>
          <a:lstStyle>
            <a:lvl1pPr algn="l">
              <a:defRPr sz="1200">
                <a:latin typeface="Arial Narrow" panose="020B0606020202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557" tIns="45778" rIns="91557" bIns="45778" rtlCol="0" anchor="b"/>
          <a:lstStyle>
            <a:lvl1pPr algn="r">
              <a:defRPr sz="1200">
                <a:latin typeface="Arial Narrow" panose="020B0606020202030204" pitchFamily="34" charset="0"/>
              </a:defRPr>
            </a:lvl1pPr>
          </a:lstStyle>
          <a:p>
            <a:fld id="{93F91C23-7FCC-48FA-BB5E-5059F3DFBF5B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7688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8045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2DE7-107B-47EB-B043-CECF8EE4EE6A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2913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2DE7-107B-47EB-B043-CECF8EE4EE6A}" type="slidenum">
              <a:rPr lang="nl-BE" smtClean="0"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86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64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6400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65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4086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66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44864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67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002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68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3423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69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520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70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387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71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337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960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72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939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73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8816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74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24931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1C23-7FCC-48FA-BB5E-5059F3DFBF5B}" type="slidenum">
              <a:rPr lang="nl-BE" smtClean="0"/>
              <a:pPr/>
              <a:t>76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0388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3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1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70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570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75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A2DE7-107B-47EB-B043-CECF8EE4EE6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5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B664-6326-4064-891F-D5BCFAD5BA53}" type="datetime1">
              <a:rPr lang="nl-BE" smtClean="0"/>
              <a:t>12/09/2022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77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C530-A09B-45F2-8C38-E3A7CEE137FA}" type="datetime1">
              <a:rPr lang="nl-BE" smtClean="0"/>
              <a:t>12/09/2022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719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48A6-374B-484A-A14D-9AADD485E91F}" type="datetime1">
              <a:rPr lang="nl-BE" smtClean="0"/>
              <a:t>12/09/2022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53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C740-7000-4CE6-ABE5-5B5EFE8E9FB4}" type="datetime1">
              <a:rPr lang="nl-BE" smtClean="0"/>
              <a:t>12/09/2022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615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188D-500A-4894-86D8-11B6183B79F2}" type="datetime1">
              <a:rPr lang="nl-BE" smtClean="0"/>
              <a:t>12/09/2022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046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2A11-CEC8-4855-88C8-902DE6153ABF}" type="datetime1">
              <a:rPr lang="nl-BE" smtClean="0"/>
              <a:t>12/09/2022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464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6217-30DD-4B0F-92F1-3D7DAD39CE08}" type="datetime1">
              <a:rPr lang="nl-BE" smtClean="0"/>
              <a:t>12/09/2022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128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CCDC-E813-4377-A524-DE489DE2D21F}" type="datetime1">
              <a:rPr lang="nl-BE" smtClean="0"/>
              <a:t>12/09/2022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412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B041-2C9B-43B3-B126-FEFE277A7F8A}" type="datetime1">
              <a:rPr lang="nl-BE" smtClean="0"/>
              <a:t>12/09/2022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70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DD66-1C52-40AA-9752-03AA1835C894}" type="datetime1">
              <a:rPr lang="nl-BE" smtClean="0"/>
              <a:t>12/09/2022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079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E1E8-4523-4D68-8C8A-25564D45B955}" type="datetime1">
              <a:rPr lang="nl-BE" smtClean="0"/>
              <a:t>12/09/2022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Bladt &amp; Verstraeten BVBA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931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40D07A92-BB01-4B61-82BF-FEC88CED63B1}" type="datetime1">
              <a:rPr lang="nl-BE" smtClean="0"/>
              <a:t>12/09/2022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nl-BE" dirty="0" err="1"/>
              <a:t>Bladt</a:t>
            </a:r>
            <a:r>
              <a:rPr lang="nl-BE" dirty="0"/>
              <a:t> &amp; Verstraeten BVBA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ACD0C0F0-26D9-4303-ABB0-71E97B438E0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265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3.jpe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ralph.wauters@volkswoningenduffel.be" TargetMode="External"/><Relationship Id="rId7" Type="http://schemas.openxmlformats.org/officeDocument/2006/relationships/image" Target="../media/image3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info.klemo@woonpuntmechelen.be" TargetMode="External"/><Relationship Id="rId5" Type="http://schemas.openxmlformats.org/officeDocument/2006/relationships/hyperlink" Target="mailto:jan.stes@dca.be" TargetMode="External"/><Relationship Id="rId4" Type="http://schemas.openxmlformats.org/officeDocument/2006/relationships/hyperlink" Target="mailto:kristof.penders@woonpuntmechelen.be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79512" y="6583958"/>
            <a:ext cx="87129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1050" dirty="0">
              <a:latin typeface="Arial Narrow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0"/>
            <a:ext cx="291581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0" name="Afbeelding 39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35300" r="70600" b="32150"/>
          <a:stretch/>
        </p:blipFill>
        <p:spPr>
          <a:xfrm>
            <a:off x="4283968" y="-236827"/>
            <a:ext cx="5040559" cy="7102612"/>
          </a:xfrm>
          <a:prstGeom prst="rect">
            <a:avLst/>
          </a:prstGeom>
          <a:scene3d>
            <a:camera prst="orthographicFront"/>
            <a:lightRig rig="brightRoom" dir="t"/>
          </a:scene3d>
          <a:sp3d prstMaterial="clear"/>
        </p:spPr>
      </p:pic>
      <p:pic>
        <p:nvPicPr>
          <p:cNvPr id="43" name="Afbeelding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3" r="35341" b="4312"/>
          <a:stretch>
            <a:fillRect/>
          </a:stretch>
        </p:blipFill>
        <p:spPr>
          <a:xfrm>
            <a:off x="7452320" y="4653136"/>
            <a:ext cx="870954" cy="206084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/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90CFFCC-85D4-4C95-8A42-13B57054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</a:t>
            </a:fld>
            <a:endParaRPr lang="nl-BE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62E78CC-9591-4D6B-9EAD-4B5A8A2DD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92017D8-7B5D-4BB7-9374-D34171C57C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97" y="1508787"/>
            <a:ext cx="5760638" cy="3840425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B1272357-BFBF-4EC5-986C-F96B01DF8DC6}"/>
              </a:ext>
            </a:extLst>
          </p:cNvPr>
          <p:cNvSpPr/>
          <p:nvPr/>
        </p:nvSpPr>
        <p:spPr>
          <a:xfrm>
            <a:off x="4283968" y="5988517"/>
            <a:ext cx="57606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74638"/>
            <a:r>
              <a:rPr lang="nl-BE" sz="1400" b="1" dirty="0">
                <a:solidFill>
                  <a:srgbClr val="339966"/>
                </a:solidFill>
                <a:latin typeface="Arial Narrow" pitchFamily="34" charset="0"/>
              </a:rPr>
              <a:t>Wijk Rode Kruislei – Lage weg te Duffel</a:t>
            </a:r>
          </a:p>
          <a:p>
            <a:pPr marL="541338" lvl="1" indent="-274638"/>
            <a:r>
              <a:rPr lang="nl-BE" sz="1400" dirty="0">
                <a:latin typeface="Arial" panose="020B0604020202020204" pitchFamily="34" charset="0"/>
              </a:rPr>
              <a:t> </a:t>
            </a:r>
          </a:p>
          <a:p>
            <a:pPr marL="541338" lvl="1" indent="-274638"/>
            <a:r>
              <a:rPr lang="nl-BE" sz="1400" b="1" dirty="0">
                <a:solidFill>
                  <a:srgbClr val="339966"/>
                </a:solidFill>
                <a:latin typeface="Arial Narrow" pitchFamily="34" charset="0"/>
              </a:rPr>
              <a:t>INFOMOMENT BEWONERS 3 </a:t>
            </a:r>
            <a:r>
              <a:rPr lang="nl-BE" sz="1400" b="1" dirty="0" err="1">
                <a:solidFill>
                  <a:srgbClr val="339966"/>
                </a:solidFill>
                <a:latin typeface="Arial Narrow" pitchFamily="34" charset="0"/>
              </a:rPr>
              <a:t>dd</a:t>
            </a:r>
            <a:r>
              <a:rPr lang="nl-BE" sz="1400" b="1" dirty="0">
                <a:solidFill>
                  <a:srgbClr val="339966"/>
                </a:solidFill>
                <a:latin typeface="Arial Narrow" pitchFamily="34" charset="0"/>
              </a:rPr>
              <a:t> 07 09 2022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934504C-403C-4307-A965-C5713D8D2ED8}"/>
              </a:ext>
            </a:extLst>
          </p:cNvPr>
          <p:cNvSpPr/>
          <p:nvPr/>
        </p:nvSpPr>
        <p:spPr>
          <a:xfrm>
            <a:off x="4523666" y="5375783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BE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nl-BE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BE" b="1" dirty="0">
                <a:solidFill>
                  <a:srgbClr val="339966"/>
                </a:solidFill>
                <a:latin typeface="Arial" panose="020B0604020202020204" pitchFamily="34" charset="0"/>
              </a:rPr>
              <a:t>NB 2+3</a:t>
            </a:r>
            <a:endParaRPr lang="nl-BE" b="1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3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ED622D0D-4FD1-4CEF-8CD9-EE2D8097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340962" y="915438"/>
            <a:ext cx="8463403" cy="502712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STEDENBOUWKUNDIG CONCEPT (ARCHITECTUUR)</a:t>
            </a:r>
          </a:p>
        </p:txBody>
      </p:sp>
      <p:sp>
        <p:nvSpPr>
          <p:cNvPr id="7" name="Tekstvak 3">
            <a:extLst>
              <a:ext uri="{FF2B5EF4-FFF2-40B4-BE49-F238E27FC236}">
                <a16:creationId xmlns:a16="http://schemas.microsoft.com/office/drawing/2014/main" id="{6F33D215-9583-4357-9C33-050183592BAD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711BE-1E09-4A35-BD1E-DBE4E3CB9C19}"/>
              </a:ext>
            </a:extLst>
          </p:cNvPr>
          <p:cNvSpPr txBox="1"/>
          <p:nvPr/>
        </p:nvSpPr>
        <p:spPr>
          <a:xfrm>
            <a:off x="253470" y="915438"/>
            <a:ext cx="6069874" cy="133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Archetype van het huis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Authentieke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materialen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Dorps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karakter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Aansluiting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met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omgeving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Warm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kleurenpalet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6EF8558-A061-4343-96DF-E4716E06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MIX VAN TYPOLOGIEN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D05AF502-8384-441A-824B-216551F19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6015"/>
          <a:stretch/>
        </p:blipFill>
        <p:spPr>
          <a:xfrm>
            <a:off x="1522925" y="2547890"/>
            <a:ext cx="5823116" cy="3753050"/>
          </a:xfrm>
          <a:prstGeom prst="rect">
            <a:avLst/>
          </a:prstGeom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6F33D215-9583-4357-9C33-050183592BAD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843A9C-8118-42FA-BF09-F0514B52A826}"/>
              </a:ext>
            </a:extLst>
          </p:cNvPr>
          <p:cNvSpPr/>
          <p:nvPr/>
        </p:nvSpPr>
        <p:spPr>
          <a:xfrm>
            <a:off x="3535269" y="3655886"/>
            <a:ext cx="115701" cy="10175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56EDF3-7FC6-4CB5-9452-C3229163E6B6}"/>
              </a:ext>
            </a:extLst>
          </p:cNvPr>
          <p:cNvSpPr/>
          <p:nvPr/>
        </p:nvSpPr>
        <p:spPr>
          <a:xfrm>
            <a:off x="5348577" y="3965861"/>
            <a:ext cx="115701" cy="10175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6F1EFC-00F1-460B-870B-89F7BE29957A}"/>
              </a:ext>
            </a:extLst>
          </p:cNvPr>
          <p:cNvSpPr/>
          <p:nvPr/>
        </p:nvSpPr>
        <p:spPr>
          <a:xfrm>
            <a:off x="6979550" y="4563235"/>
            <a:ext cx="115701" cy="10175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3B5D38-AE46-40F7-B16B-6F3D545D2EFB}"/>
              </a:ext>
            </a:extLst>
          </p:cNvPr>
          <p:cNvSpPr/>
          <p:nvPr/>
        </p:nvSpPr>
        <p:spPr>
          <a:xfrm>
            <a:off x="2011212" y="5185361"/>
            <a:ext cx="115701" cy="10175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C4B411-0693-4638-9AB4-AA3BB6266A1D}"/>
              </a:ext>
            </a:extLst>
          </p:cNvPr>
          <p:cNvCxnSpPr>
            <a:cxnSpLocks/>
          </p:cNvCxnSpPr>
          <p:nvPr/>
        </p:nvCxnSpPr>
        <p:spPr>
          <a:xfrm flipH="1" flipV="1">
            <a:off x="3040286" y="3104644"/>
            <a:ext cx="1" cy="3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3">
            <a:extLst>
              <a:ext uri="{FF2B5EF4-FFF2-40B4-BE49-F238E27FC236}">
                <a16:creationId xmlns:a16="http://schemas.microsoft.com/office/drawing/2014/main" id="{6723ABE4-FEC2-4525-93B2-8962652D5D75}"/>
              </a:ext>
            </a:extLst>
          </p:cNvPr>
          <p:cNvSpPr txBox="1"/>
          <p:nvPr/>
        </p:nvSpPr>
        <p:spPr>
          <a:xfrm>
            <a:off x="1437052" y="1778207"/>
            <a:ext cx="109033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100" dirty="0">
                <a:latin typeface="NewParis Skyline" panose="020B0504000000000000" pitchFamily="34" charset="0"/>
              </a:rPr>
              <a:t>NB3</a:t>
            </a:r>
          </a:p>
          <a:p>
            <a:r>
              <a:rPr lang="nl-BE" sz="1000" dirty="0">
                <a:latin typeface="NewParis Skyline" panose="020B0504000000000000" pitchFamily="34" charset="0"/>
              </a:rPr>
              <a:t>10 koopwoningen</a:t>
            </a:r>
          </a:p>
          <a:p>
            <a:endParaRPr lang="nl-BE" sz="1000" dirty="0">
              <a:latin typeface="NewParis Skyline" panose="020B0504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24D3B4-EA29-482A-B304-E8DD35F3FE5F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069063" y="2465239"/>
            <a:ext cx="0" cy="272012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EC2DBE-4CE1-4B15-BB6A-AF6BD4F8CE19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3593120" y="2465239"/>
            <a:ext cx="0" cy="119064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6FF750-3938-452E-A3E8-26A89664AEC5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406428" y="2469806"/>
            <a:ext cx="0" cy="149605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631709-2F94-443E-B812-AD94697C4EB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031935" y="2465239"/>
            <a:ext cx="5466" cy="209799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kstvak 3">
            <a:extLst>
              <a:ext uri="{FF2B5EF4-FFF2-40B4-BE49-F238E27FC236}">
                <a16:creationId xmlns:a16="http://schemas.microsoft.com/office/drawing/2014/main" id="{B4D4DB06-8B2C-40A9-BA5A-55C8F05098B1}"/>
              </a:ext>
            </a:extLst>
          </p:cNvPr>
          <p:cNvSpPr txBox="1"/>
          <p:nvPr/>
        </p:nvSpPr>
        <p:spPr>
          <a:xfrm>
            <a:off x="2699093" y="1783620"/>
            <a:ext cx="109033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100" dirty="0">
                <a:latin typeface="NewParis Skyline" panose="020B0504000000000000" pitchFamily="34" charset="0"/>
              </a:rPr>
              <a:t>NB2 – blok V</a:t>
            </a:r>
          </a:p>
          <a:p>
            <a:r>
              <a:rPr lang="nl-BE" sz="1000" dirty="0">
                <a:latin typeface="NewParis Skyline" panose="020B0504000000000000" pitchFamily="34" charset="0"/>
              </a:rPr>
              <a:t>13 huurwoningen</a:t>
            </a:r>
          </a:p>
          <a:p>
            <a:endParaRPr lang="nl-BE" sz="1000" dirty="0">
              <a:latin typeface="NewParis Skyline" panose="020B0504000000000000" pitchFamily="34" charset="0"/>
            </a:endParaRPr>
          </a:p>
        </p:txBody>
      </p:sp>
      <p:sp>
        <p:nvSpPr>
          <p:cNvPr id="25" name="Tekstvak 3">
            <a:extLst>
              <a:ext uri="{FF2B5EF4-FFF2-40B4-BE49-F238E27FC236}">
                <a16:creationId xmlns:a16="http://schemas.microsoft.com/office/drawing/2014/main" id="{24C5B1E5-6840-4750-B2F2-67610B2DAA92}"/>
              </a:ext>
            </a:extLst>
          </p:cNvPr>
          <p:cNvSpPr txBox="1"/>
          <p:nvPr/>
        </p:nvSpPr>
        <p:spPr>
          <a:xfrm>
            <a:off x="3765050" y="1777954"/>
            <a:ext cx="108881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100" dirty="0">
                <a:latin typeface="NewParis Skyline" panose="020B0504000000000000" pitchFamily="34" charset="0"/>
              </a:rPr>
              <a:t>NB2 – blok W</a:t>
            </a:r>
          </a:p>
          <a:p>
            <a:r>
              <a:rPr lang="nl-BE" sz="1000" dirty="0">
                <a:latin typeface="NewParis Skyline" panose="020B0504000000000000" pitchFamily="34" charset="0"/>
              </a:rPr>
              <a:t>13 huurwoningen</a:t>
            </a:r>
          </a:p>
          <a:p>
            <a:endParaRPr lang="nl-BE" sz="1000" dirty="0">
              <a:latin typeface="NewParis Skyline" panose="020B0504000000000000" pitchFamily="34" charset="0"/>
            </a:endParaRP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93F6699A-4CE6-4B86-BECB-EAC60F66A410}"/>
              </a:ext>
            </a:extLst>
          </p:cNvPr>
          <p:cNvSpPr txBox="1"/>
          <p:nvPr/>
        </p:nvSpPr>
        <p:spPr>
          <a:xfrm>
            <a:off x="4812579" y="1777954"/>
            <a:ext cx="109033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100" dirty="0">
                <a:latin typeface="NewParis Skyline" panose="020B0504000000000000" pitchFamily="34" charset="0"/>
              </a:rPr>
              <a:t>NB2 – blok X</a:t>
            </a:r>
          </a:p>
          <a:p>
            <a:r>
              <a:rPr lang="nl-BE" sz="1000" dirty="0">
                <a:latin typeface="NewParis Skyline" panose="020B0504000000000000" pitchFamily="34" charset="0"/>
              </a:rPr>
              <a:t>8 huurwoningen</a:t>
            </a:r>
          </a:p>
          <a:p>
            <a:endParaRPr lang="nl-BE" sz="1000" dirty="0">
              <a:latin typeface="NewParis Skyline" panose="020B0504000000000000" pitchFamily="34" charset="0"/>
            </a:endParaRPr>
          </a:p>
        </p:txBody>
      </p:sp>
      <p:sp>
        <p:nvSpPr>
          <p:cNvPr id="27" name="Tekstvak 3">
            <a:extLst>
              <a:ext uri="{FF2B5EF4-FFF2-40B4-BE49-F238E27FC236}">
                <a16:creationId xmlns:a16="http://schemas.microsoft.com/office/drawing/2014/main" id="{35302F17-9C83-4F1C-A55A-0A35B02D7343}"/>
              </a:ext>
            </a:extLst>
          </p:cNvPr>
          <p:cNvSpPr txBox="1"/>
          <p:nvPr/>
        </p:nvSpPr>
        <p:spPr>
          <a:xfrm>
            <a:off x="5921338" y="1774283"/>
            <a:ext cx="109033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100" dirty="0">
                <a:latin typeface="NewParis Skyline" panose="020B0504000000000000" pitchFamily="34" charset="0"/>
              </a:rPr>
              <a:t>NB2 – blok Y</a:t>
            </a:r>
          </a:p>
          <a:p>
            <a:r>
              <a:rPr lang="nl-BE" sz="1000" dirty="0">
                <a:latin typeface="NewParis Skyline" panose="020B0504000000000000" pitchFamily="34" charset="0"/>
              </a:rPr>
              <a:t>9 huurwoningen</a:t>
            </a:r>
          </a:p>
          <a:p>
            <a:endParaRPr lang="nl-BE" sz="1000" dirty="0">
              <a:latin typeface="NewParis Skyline" panose="020B0504000000000000" pitchFamily="34" charset="0"/>
            </a:endParaRPr>
          </a:p>
        </p:txBody>
      </p:sp>
      <p:sp>
        <p:nvSpPr>
          <p:cNvPr id="28" name="Tekstvak 3">
            <a:extLst>
              <a:ext uri="{FF2B5EF4-FFF2-40B4-BE49-F238E27FC236}">
                <a16:creationId xmlns:a16="http://schemas.microsoft.com/office/drawing/2014/main" id="{4D1F1927-8827-4873-8CFB-A2FB29F7F549}"/>
              </a:ext>
            </a:extLst>
          </p:cNvPr>
          <p:cNvSpPr txBox="1"/>
          <p:nvPr/>
        </p:nvSpPr>
        <p:spPr>
          <a:xfrm>
            <a:off x="6988810" y="1783620"/>
            <a:ext cx="109033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100" dirty="0">
                <a:latin typeface="NewParis Skyline" panose="020B0504000000000000" pitchFamily="34" charset="0"/>
              </a:rPr>
              <a:t>NB2 – blok Z</a:t>
            </a:r>
          </a:p>
          <a:p>
            <a:r>
              <a:rPr lang="nl-BE" sz="1000" dirty="0">
                <a:latin typeface="NewParis Skyline" panose="020B0504000000000000" pitchFamily="34" charset="0"/>
              </a:rPr>
              <a:t>9 huurwoningen</a:t>
            </a:r>
          </a:p>
          <a:p>
            <a:endParaRPr lang="nl-BE" sz="1000" dirty="0">
              <a:latin typeface="NewParis Skyline" panose="020B0504000000000000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D16DDE-600B-4D7D-8131-54BC4362B2B9}"/>
              </a:ext>
            </a:extLst>
          </p:cNvPr>
          <p:cNvSpPr/>
          <p:nvPr/>
        </p:nvSpPr>
        <p:spPr>
          <a:xfrm>
            <a:off x="4384073" y="3864107"/>
            <a:ext cx="115701" cy="10175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532F8A-64B7-4F95-9066-7C8794364F58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4441924" y="2465239"/>
            <a:ext cx="0" cy="13988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3518790-8C01-4284-B7FC-875C95BEE29B}"/>
              </a:ext>
            </a:extLst>
          </p:cNvPr>
          <p:cNvSpPr/>
          <p:nvPr/>
        </p:nvSpPr>
        <p:spPr>
          <a:xfrm>
            <a:off x="6224107" y="4133750"/>
            <a:ext cx="115701" cy="10175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3CA64D6-7939-46E4-ADD8-C6A986F34D84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6281958" y="2465239"/>
            <a:ext cx="0" cy="166851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kstvak 3">
            <a:extLst>
              <a:ext uri="{FF2B5EF4-FFF2-40B4-BE49-F238E27FC236}">
                <a16:creationId xmlns:a16="http://schemas.microsoft.com/office/drawing/2014/main" id="{78DE38B2-1721-402A-A139-902B152E4F4F}"/>
              </a:ext>
            </a:extLst>
          </p:cNvPr>
          <p:cNvSpPr txBox="1"/>
          <p:nvPr/>
        </p:nvSpPr>
        <p:spPr>
          <a:xfrm>
            <a:off x="1439436" y="732031"/>
            <a:ext cx="289437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wParis Skyline" panose="020B0504000000000000" pitchFamily="34" charset="0"/>
              </a:rPr>
              <a:t>NB2: 52 huurwoningen</a:t>
            </a:r>
          </a:p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wParis Skyline" panose="020B0504000000000000" pitchFamily="34" charset="0"/>
              </a:rPr>
              <a:t>NB3: 10 koopwoningen</a:t>
            </a:r>
          </a:p>
          <a:p>
            <a:endParaRPr lang="nl-BE" sz="900" dirty="0">
              <a:solidFill>
                <a:schemeClr val="tx1">
                  <a:lumMod val="65000"/>
                  <a:lumOff val="35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ADF390-E7FE-4742-98AA-777F7509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0755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EA7E571-FBF9-4402-900C-3E64CE496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3"/>
          <a:stretch/>
        </p:blipFill>
        <p:spPr>
          <a:xfrm>
            <a:off x="411401" y="1010080"/>
            <a:ext cx="8321198" cy="49392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CONCEPT - koop en huur</a:t>
            </a:r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84438587-76AB-460B-BBE9-7DC7CE5B4D6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6BBD75B-BDB5-4ADF-A557-87AA9DC8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540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CONCEPT – </a:t>
            </a:r>
            <a:r>
              <a:rPr lang="nl-BE" sz="1400" dirty="0" err="1">
                <a:latin typeface="NewParis Skyline" panose="020B0504000000000000" pitchFamily="34" charset="0"/>
              </a:rPr>
              <a:t>typologiën</a:t>
            </a:r>
            <a:endParaRPr lang="nl-BE" sz="1400" dirty="0">
              <a:latin typeface="NewParis Skyline" panose="020B0504000000000000" pitchFamily="34" charset="0"/>
            </a:endParaRPr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84438587-76AB-460B-BBE9-7DC7CE5B4D6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666C244-5E4F-47C3-B934-7CBE95A2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13</a:t>
            </a:fld>
            <a:endParaRPr lang="nl-BE"/>
          </a:p>
        </p:txBody>
      </p:sp>
      <p:pic>
        <p:nvPicPr>
          <p:cNvPr id="4" name="Picture 3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2EC7F44D-1E78-4C55-B5D7-30EE7566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0188"/>
            <a:ext cx="859868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CONCEPT – </a:t>
            </a:r>
            <a:r>
              <a:rPr lang="nl-BE" sz="1400" dirty="0" err="1">
                <a:latin typeface="NewParis Skyline" panose="020B0504000000000000" pitchFamily="34" charset="0"/>
              </a:rPr>
              <a:t>typologiën</a:t>
            </a:r>
            <a:endParaRPr lang="nl-BE" sz="1400" dirty="0">
              <a:latin typeface="NewParis Skyline" panose="020B0504000000000000" pitchFamily="34" charset="0"/>
            </a:endParaRPr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84438587-76AB-460B-BBE9-7DC7CE5B4D6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666C244-5E4F-47C3-B934-7CBE95A2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14</a:t>
            </a:fld>
            <a:endParaRPr lang="nl-BE"/>
          </a:p>
        </p:txBody>
      </p:sp>
      <p:pic>
        <p:nvPicPr>
          <p:cNvPr id="4" name="Picture 3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2EC7F44D-1E78-4C55-B5D7-30EE7566B2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9"/>
          <a:stretch/>
        </p:blipFill>
        <p:spPr>
          <a:xfrm>
            <a:off x="395537" y="1020188"/>
            <a:ext cx="7479226" cy="493776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080D72B-D3B3-3A54-DF1D-52F38C95113A}"/>
              </a:ext>
            </a:extLst>
          </p:cNvPr>
          <p:cNvSpPr txBox="1"/>
          <p:nvPr/>
        </p:nvSpPr>
        <p:spPr>
          <a:xfrm>
            <a:off x="7092280" y="867067"/>
            <a:ext cx="180019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u="sng" dirty="0">
                <a:latin typeface="NewParis Skyline" panose="020B0504000000000000" pitchFamily="34" charset="0"/>
              </a:rPr>
              <a:t>Appartementen (huur)</a:t>
            </a:r>
          </a:p>
          <a:p>
            <a:r>
              <a:rPr lang="nl-BE" sz="1000" dirty="0" err="1">
                <a:latin typeface="NewParis Skyline" panose="020B0504000000000000" pitchFamily="34" charset="0"/>
              </a:rPr>
              <a:t>Glv</a:t>
            </a:r>
            <a:r>
              <a:rPr lang="nl-BE" sz="1000" dirty="0">
                <a:latin typeface="NewParis Skyline" panose="020B0504000000000000" pitchFamily="34" charset="0"/>
              </a:rPr>
              <a:t>:	2 x 1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dirty="0">
                <a:latin typeface="NewParis Skyline" panose="020B0504000000000000" pitchFamily="34" charset="0"/>
              </a:rPr>
              <a:t>+1: 	2 x 1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dirty="0">
                <a:latin typeface="NewParis Skyline" panose="020B0504000000000000" pitchFamily="34" charset="0"/>
              </a:rPr>
              <a:t>+2: 	1 x 2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u="sng" dirty="0">
                <a:latin typeface="NewParis Skyline" panose="020B0504000000000000" pitchFamily="34" charset="0"/>
              </a:rPr>
              <a:t>Gestapelde woningen (huur)</a:t>
            </a:r>
          </a:p>
          <a:p>
            <a:r>
              <a:rPr lang="nl-BE" sz="1000" dirty="0" err="1">
                <a:latin typeface="NewParis Skyline" panose="020B0504000000000000" pitchFamily="34" charset="0"/>
              </a:rPr>
              <a:t>Glv</a:t>
            </a:r>
            <a:r>
              <a:rPr lang="nl-BE" sz="1000" dirty="0">
                <a:latin typeface="NewParis Skyline" panose="020B0504000000000000" pitchFamily="34" charset="0"/>
              </a:rPr>
              <a:t>:	1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dirty="0">
                <a:latin typeface="NewParis Skyline" panose="020B0504000000000000" pitchFamily="34" charset="0"/>
              </a:rPr>
              <a:t>+1 en +2: 	2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u="sng" dirty="0" err="1">
                <a:latin typeface="NewParis Skyline" panose="020B0504000000000000" pitchFamily="34" charset="0"/>
              </a:rPr>
              <a:t>Eensgezinswoningen</a:t>
            </a:r>
            <a:r>
              <a:rPr lang="nl-BE" sz="1000" u="sng" dirty="0">
                <a:latin typeface="NewParis Skyline" panose="020B0504000000000000" pitchFamily="34" charset="0"/>
              </a:rPr>
              <a:t> (huur</a:t>
            </a:r>
            <a:r>
              <a:rPr lang="nl-BE" sz="1000" dirty="0">
                <a:latin typeface="NewParis Skyline" panose="020B0504000000000000" pitchFamily="34" charset="0"/>
              </a:rPr>
              <a:t>)</a:t>
            </a:r>
          </a:p>
          <a:p>
            <a:r>
              <a:rPr lang="nl-BE" sz="1000" dirty="0" err="1">
                <a:latin typeface="NewParis Skyline" panose="020B0504000000000000" pitchFamily="34" charset="0"/>
              </a:rPr>
              <a:t>Glv</a:t>
            </a:r>
            <a:r>
              <a:rPr lang="nl-BE" sz="1000" dirty="0">
                <a:latin typeface="NewParis Skyline" panose="020B0504000000000000" pitchFamily="34" charset="0"/>
              </a:rPr>
              <a:t>, +1 en +2:	4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u="sng" dirty="0">
                <a:latin typeface="NewParis Skyline" panose="020B0504000000000000" pitchFamily="34" charset="0"/>
              </a:rPr>
              <a:t>Gestapelde woningen (koop)</a:t>
            </a:r>
          </a:p>
          <a:p>
            <a:r>
              <a:rPr lang="nl-BE" sz="1000" dirty="0" err="1">
                <a:latin typeface="NewParis Skyline" panose="020B0504000000000000" pitchFamily="34" charset="0"/>
              </a:rPr>
              <a:t>Glv</a:t>
            </a:r>
            <a:r>
              <a:rPr lang="nl-BE" sz="1000" dirty="0">
                <a:latin typeface="NewParis Skyline" panose="020B0504000000000000" pitchFamily="34" charset="0"/>
              </a:rPr>
              <a:t>:	1 x 2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dirty="0">
                <a:latin typeface="NewParis Skyline" panose="020B0504000000000000" pitchFamily="34" charset="0"/>
              </a:rPr>
              <a:t>	1 x 3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dirty="0">
                <a:latin typeface="NewParis Skyline" panose="020B0504000000000000" pitchFamily="34" charset="0"/>
              </a:rPr>
              <a:t>	1 x 4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r>
              <a:rPr lang="nl-BE" sz="1000" dirty="0" err="1">
                <a:latin typeface="NewParis Skyline" panose="020B0504000000000000" pitchFamily="34" charset="0"/>
              </a:rPr>
              <a:t>Glv</a:t>
            </a:r>
            <a:r>
              <a:rPr lang="nl-BE" sz="1000" dirty="0">
                <a:latin typeface="NewParis Skyline" panose="020B0504000000000000" pitchFamily="34" charset="0"/>
              </a:rPr>
              <a:t>, +1, +2:	7 x 3 </a:t>
            </a:r>
            <a:r>
              <a:rPr lang="nl-BE" sz="1000" dirty="0" err="1">
                <a:latin typeface="NewParis Skyline" panose="020B0504000000000000" pitchFamily="34" charset="0"/>
              </a:rPr>
              <a:t>slkm</a:t>
            </a:r>
            <a:endParaRPr lang="nl-BE" sz="1000" dirty="0">
              <a:latin typeface="NewParis Skyline" panose="020B0504000000000000" pitchFamily="34" charset="0"/>
            </a:endParaRPr>
          </a:p>
          <a:p>
            <a:endParaRPr lang="nl-BE" sz="800" spc="300" dirty="0" err="1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6306D89-499F-F2D6-99C3-D9EAD350BB29}"/>
              </a:ext>
            </a:extLst>
          </p:cNvPr>
          <p:cNvSpPr/>
          <p:nvPr/>
        </p:nvSpPr>
        <p:spPr>
          <a:xfrm>
            <a:off x="6877183" y="930188"/>
            <a:ext cx="180000" cy="180000"/>
          </a:xfrm>
          <a:prstGeom prst="ellipse">
            <a:avLst/>
          </a:prstGeom>
          <a:solidFill>
            <a:srgbClr val="53A8A5"/>
          </a:solidFill>
          <a:ln>
            <a:solidFill>
              <a:srgbClr val="54A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E0B5921-0779-05E7-AE44-BEBCCA8C2860}"/>
              </a:ext>
            </a:extLst>
          </p:cNvPr>
          <p:cNvSpPr/>
          <p:nvPr/>
        </p:nvSpPr>
        <p:spPr>
          <a:xfrm>
            <a:off x="6873979" y="1676260"/>
            <a:ext cx="180000" cy="180000"/>
          </a:xfrm>
          <a:prstGeom prst="ellipse">
            <a:avLst/>
          </a:prstGeom>
          <a:solidFill>
            <a:srgbClr val="F4ED92"/>
          </a:solidFill>
          <a:ln>
            <a:solidFill>
              <a:srgbClr val="F4E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699640C4-3607-1500-430C-33D4819457CA}"/>
              </a:ext>
            </a:extLst>
          </p:cNvPr>
          <p:cNvSpPr/>
          <p:nvPr/>
        </p:nvSpPr>
        <p:spPr>
          <a:xfrm>
            <a:off x="6873979" y="2287935"/>
            <a:ext cx="180000" cy="180000"/>
          </a:xfrm>
          <a:prstGeom prst="ellipse">
            <a:avLst/>
          </a:prstGeom>
          <a:solidFill>
            <a:srgbClr val="A393B8"/>
          </a:solidFill>
          <a:ln>
            <a:solidFill>
              <a:srgbClr val="A393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D132CE8D-232F-8168-A158-0ED6372E7D4B}"/>
              </a:ext>
            </a:extLst>
          </p:cNvPr>
          <p:cNvSpPr/>
          <p:nvPr/>
        </p:nvSpPr>
        <p:spPr>
          <a:xfrm>
            <a:off x="6873979" y="2746290"/>
            <a:ext cx="180000" cy="180000"/>
          </a:xfrm>
          <a:prstGeom prst="ellipse">
            <a:avLst/>
          </a:prstGeom>
          <a:solidFill>
            <a:srgbClr val="F1B291"/>
          </a:solidFill>
          <a:ln>
            <a:solidFill>
              <a:srgbClr val="F1B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164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CONCEPT – </a:t>
            </a:r>
            <a:r>
              <a:rPr lang="nl-BE" sz="1400" dirty="0" err="1">
                <a:latin typeface="NewParis Skyline" panose="020B0504000000000000" pitchFamily="34" charset="0"/>
              </a:rPr>
              <a:t>typologiën</a:t>
            </a:r>
            <a:endParaRPr lang="nl-BE" sz="1400" dirty="0">
              <a:latin typeface="NewParis Skyline" panose="020B0504000000000000" pitchFamily="34" charset="0"/>
            </a:endParaRPr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84438587-76AB-460B-BBE9-7DC7CE5B4D6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666C244-5E4F-47C3-B934-7CBE95A2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15</a:t>
            </a:fld>
            <a:endParaRPr lang="nl-BE"/>
          </a:p>
        </p:txBody>
      </p:sp>
      <p:graphicFrame>
        <p:nvGraphicFramePr>
          <p:cNvPr id="7" name="Tabel 9">
            <a:extLst>
              <a:ext uri="{FF2B5EF4-FFF2-40B4-BE49-F238E27FC236}">
                <a16:creationId xmlns:a16="http://schemas.microsoft.com/office/drawing/2014/main" id="{EA64480A-D984-367D-04E0-45FC81B04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59524"/>
              </p:ext>
            </p:extLst>
          </p:nvPr>
        </p:nvGraphicFramePr>
        <p:xfrm>
          <a:off x="1524000" y="1104861"/>
          <a:ext cx="6096000" cy="500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2606773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352947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567633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typologie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bestaand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nieuw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864282"/>
                  </a:ext>
                </a:extLst>
              </a:tr>
              <a:tr h="232253"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176462"/>
                  </a:ext>
                </a:extLst>
              </a:tr>
              <a:tr h="221000">
                <a:tc>
                  <a:txBody>
                    <a:bodyPr/>
                    <a:lstStyle/>
                    <a:p>
                      <a:pPr algn="ctr"/>
                      <a:r>
                        <a:rPr lang="nl-BE" sz="1400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HUUR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434910"/>
                  </a:ext>
                </a:extLst>
              </a:tr>
              <a:tr h="204232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1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/2 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903311"/>
                  </a:ext>
                </a:extLst>
              </a:tr>
              <a:tr h="187464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1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/2 pers aangepast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347601"/>
                  </a:ext>
                </a:extLst>
              </a:tr>
              <a:tr h="242704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2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/3 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006124"/>
                  </a:ext>
                </a:extLst>
              </a:tr>
              <a:tr h="225936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2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/3 pers aangepast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0921929"/>
                  </a:ext>
                </a:extLst>
              </a:tr>
              <a:tr h="209168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2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/4 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719977"/>
                  </a:ext>
                </a:extLst>
              </a:tr>
              <a:tr h="192400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4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/6 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329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587202"/>
                  </a:ext>
                </a:extLst>
              </a:tr>
              <a:tr h="158864">
                <a:tc>
                  <a:txBody>
                    <a:bodyPr/>
                    <a:lstStyle/>
                    <a:p>
                      <a:pPr algn="ctr"/>
                      <a:r>
                        <a:rPr lang="nl-BE" sz="1400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KOOP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u="sng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764121"/>
                  </a:ext>
                </a:extLst>
              </a:tr>
              <a:tr h="142096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2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/3 pers aangepast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300421"/>
                  </a:ext>
                </a:extLst>
              </a:tr>
              <a:tr h="197336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3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/4 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419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4 </a:t>
                      </a:r>
                      <a:r>
                        <a:rPr lang="nl-BE" sz="1400" dirty="0" err="1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slkm</a:t>
                      </a:r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/5 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198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dirty="0">
                        <a:solidFill>
                          <a:schemeClr val="tx1"/>
                        </a:solidFill>
                        <a:latin typeface="NewParis Skyline" panose="020B0504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73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400" b="1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TOTAAL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u="sng" dirty="0">
                          <a:solidFill>
                            <a:schemeClr val="tx1"/>
                          </a:solidFill>
                          <a:latin typeface="NewParis Skyline" panose="020B0504000000000000" pitchFamily="34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80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54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37DDB05-AE16-55B8-CF7C-6BD9947EA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49"/>
            <a:ext cx="9144000" cy="646510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CONCEPT - fiets</a:t>
            </a:r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84438587-76AB-460B-BBE9-7DC7CE5B4D6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4C68E-39C5-428A-9DFC-7181899C381F}"/>
              </a:ext>
            </a:extLst>
          </p:cNvPr>
          <p:cNvSpPr txBox="1"/>
          <p:nvPr/>
        </p:nvSpPr>
        <p:spPr>
          <a:xfrm>
            <a:off x="6228184" y="1039073"/>
            <a:ext cx="262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NewParis Skyline" panose="020B0504000000000000" pitchFamily="34" charset="0"/>
              </a:rPr>
              <a:t>Huurwoningen</a:t>
            </a:r>
            <a:r>
              <a:rPr lang="en-US" sz="1200" dirty="0">
                <a:latin typeface="NewParis Skyline" panose="020B0504000000000000" pitchFamily="34" charset="0"/>
              </a:rPr>
              <a:t>: 142 </a:t>
            </a:r>
            <a:r>
              <a:rPr lang="en-US" sz="1200" dirty="0" err="1">
                <a:latin typeface="NewParis Skyline" panose="020B0504000000000000" pitchFamily="34" charset="0"/>
              </a:rPr>
              <a:t>fietsen</a:t>
            </a:r>
            <a:endParaRPr lang="en-US" sz="1200" dirty="0">
              <a:latin typeface="NewParis Skyline" panose="020B0504000000000000" pitchFamily="34" charset="0"/>
            </a:endParaRPr>
          </a:p>
          <a:p>
            <a:r>
              <a:rPr lang="en-US" sz="1200" dirty="0" err="1">
                <a:latin typeface="NewParis Skyline" panose="020B0504000000000000" pitchFamily="34" charset="0"/>
              </a:rPr>
              <a:t>Koopwoningen</a:t>
            </a:r>
            <a:r>
              <a:rPr lang="en-US" sz="1200" dirty="0">
                <a:latin typeface="NewParis Skyline" panose="020B0504000000000000" pitchFamily="34" charset="0"/>
              </a:rPr>
              <a:t>: 43 </a:t>
            </a:r>
            <a:r>
              <a:rPr lang="en-US" sz="1200" dirty="0" err="1">
                <a:latin typeface="NewParis Skyline" panose="020B0504000000000000" pitchFamily="34" charset="0"/>
              </a:rPr>
              <a:t>fietsen</a:t>
            </a:r>
            <a:endParaRPr lang="en-BE" sz="1200" dirty="0">
              <a:latin typeface="NewParis Skyline" panose="020B0504000000000000" pitchFamily="34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4A2541-6118-4E33-8994-40E01FCD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0946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B20F747-F742-6810-1A6F-B2C1C708A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75"/>
            <a:ext cx="9144000" cy="646510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CONCEPT - auto</a:t>
            </a:r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84438587-76AB-460B-BBE9-7DC7CE5B4D6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7D0FDEF-EB20-4F5F-B028-269D192C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148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03	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2CFD01E-5331-4D56-AF6C-61639816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71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5DF1C84B-5EB1-4121-87EA-1DF2D37F1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09" y="1137116"/>
            <a:ext cx="4763971" cy="2720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DDA2F-C81C-469A-A616-088E79E61BB0}"/>
              </a:ext>
            </a:extLst>
          </p:cNvPr>
          <p:cNvSpPr txBox="1"/>
          <p:nvPr/>
        </p:nvSpPr>
        <p:spPr>
          <a:xfrm>
            <a:off x="253470" y="1137116"/>
            <a:ext cx="6069874" cy="165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Inzetten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op 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sferen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Archetype van het huis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Authentieke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materialen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Dorps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karakter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Aansluiting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met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omgeving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Warm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kleurenpalet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2FF3876-8549-4B59-9922-B7BFF811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05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291581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FD05C2-4307-4374-ABCB-47646C97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2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BE39DF4-835C-47AF-8DF2-684CE46C3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35300" r="70600" b="32150"/>
          <a:stretch/>
        </p:blipFill>
        <p:spPr>
          <a:xfrm>
            <a:off x="4283968" y="-236827"/>
            <a:ext cx="5040559" cy="7102612"/>
          </a:xfrm>
          <a:prstGeom prst="rect">
            <a:avLst/>
          </a:prstGeom>
          <a:scene3d>
            <a:camera prst="orthographicFront"/>
            <a:lightRig rig="brightRoom" dir="t"/>
          </a:scene3d>
          <a:sp3d prstMaterial="clear"/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46C0085F-2D9C-48B1-8444-C0D67BC88ED2}"/>
              </a:ext>
            </a:extLst>
          </p:cNvPr>
          <p:cNvSpPr/>
          <p:nvPr/>
        </p:nvSpPr>
        <p:spPr>
          <a:xfrm>
            <a:off x="4384614" y="6330618"/>
            <a:ext cx="57606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74638"/>
            <a:r>
              <a:rPr lang="nl-BE" sz="1400" b="1" dirty="0">
                <a:solidFill>
                  <a:srgbClr val="339966"/>
                </a:solidFill>
                <a:latin typeface="Arial Narrow" pitchFamily="34" charset="0"/>
              </a:rPr>
              <a:t>Wijk Rode Kruislei – Lage weg te Duffel 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2DA0257-19A6-48CE-8253-B849C5436431}"/>
              </a:ext>
            </a:extLst>
          </p:cNvPr>
          <p:cNvSpPr/>
          <p:nvPr/>
        </p:nvSpPr>
        <p:spPr>
          <a:xfrm>
            <a:off x="4572000" y="579591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BE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nl-BE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BE" b="1" dirty="0">
                <a:solidFill>
                  <a:srgbClr val="339966"/>
                </a:solidFill>
                <a:latin typeface="Arial" panose="020B0604020202020204" pitchFamily="34" charset="0"/>
              </a:rPr>
              <a:t>NB 2+3</a:t>
            </a:r>
            <a:endParaRPr lang="nl-BE" b="1" dirty="0">
              <a:solidFill>
                <a:srgbClr val="339966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586E9C-5B40-44C2-8D7E-040275BC1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" y="1340768"/>
            <a:ext cx="2700300" cy="1800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26F6EA-AA22-4EC6-8D58-E6BA5E514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48" y="3612207"/>
            <a:ext cx="2693720" cy="1795164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9B8741BB-75A4-4C09-96FD-941A55D08575}"/>
              </a:ext>
            </a:extLst>
          </p:cNvPr>
          <p:cNvSpPr/>
          <p:nvPr/>
        </p:nvSpPr>
        <p:spPr>
          <a:xfrm>
            <a:off x="3347864" y="1528103"/>
            <a:ext cx="4572000" cy="33573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1338" lvl="1" indent="-274638">
              <a:spcBef>
                <a:spcPct val="20000"/>
              </a:spcBef>
            </a:pPr>
            <a:r>
              <a:rPr lang="nl-BE" b="1" dirty="0">
                <a:latin typeface="Arial Narrow" pitchFamily="34" charset="0"/>
              </a:rPr>
              <a:t>INFOMOMENT BUURTBEWONERS 07 09 2022</a:t>
            </a:r>
          </a:p>
          <a:p>
            <a:pPr marL="541338" lvl="1" indent="-274638">
              <a:spcBef>
                <a:spcPct val="20000"/>
              </a:spcBef>
            </a:pPr>
            <a:endParaRPr lang="nl-BE" sz="1600" b="1" dirty="0">
              <a:latin typeface="Arial Narrow" pitchFamily="34" charset="0"/>
            </a:endParaRPr>
          </a:p>
          <a:p>
            <a:pPr marL="541338" lvl="1" indent="-274638">
              <a:spcBef>
                <a:spcPct val="20000"/>
              </a:spcBef>
            </a:pPr>
            <a:r>
              <a:rPr lang="nl-BE" b="1" dirty="0">
                <a:latin typeface="Arial Narrow" pitchFamily="34" charset="0"/>
              </a:rPr>
              <a:t>Agendapunten:</a:t>
            </a:r>
          </a:p>
          <a:p>
            <a:pPr marL="541338" lvl="1" indent="-274638">
              <a:spcBef>
                <a:spcPct val="20000"/>
              </a:spcBef>
            </a:pPr>
            <a:endParaRPr lang="nl-BE" b="1" dirty="0">
              <a:latin typeface="Arial Narrow" pitchFamily="34" charset="0"/>
            </a:endParaRPr>
          </a:p>
          <a:p>
            <a:pPr marL="495300" lvl="1" indent="-228600">
              <a:lnSpc>
                <a:spcPct val="140000"/>
              </a:lnSpc>
              <a:buFont typeface="+mj-lt"/>
              <a:buAutoNum type="arabicPeriod"/>
            </a:pPr>
            <a:r>
              <a:rPr lang="nl-BE" sz="1600" dirty="0">
                <a:latin typeface="Arial Narrow" pitchFamily="34" charset="0"/>
              </a:rPr>
              <a:t>Technische voorstelling project</a:t>
            </a:r>
          </a:p>
          <a:p>
            <a:pPr marL="495300" lvl="1" indent="-228600">
              <a:lnSpc>
                <a:spcPct val="140000"/>
              </a:lnSpc>
              <a:buFont typeface="+mj-lt"/>
              <a:buAutoNum type="arabicPeriod"/>
            </a:pPr>
            <a:r>
              <a:rPr lang="nl-BE" sz="16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lnSpc>
                <a:spcPct val="140000"/>
              </a:lnSpc>
              <a:buFont typeface="+mj-lt"/>
              <a:buAutoNum type="arabicPeriod"/>
            </a:pPr>
            <a:r>
              <a:rPr lang="nl-BE" sz="1600" dirty="0">
                <a:latin typeface="Arial Narrow" pitchFamily="34" charset="0"/>
              </a:rPr>
              <a:t>Begeleiding VVD</a:t>
            </a:r>
          </a:p>
          <a:p>
            <a:pPr marL="495300" lvl="1" indent="-228600">
              <a:lnSpc>
                <a:spcPct val="140000"/>
              </a:lnSpc>
              <a:buFont typeface="+mj-lt"/>
              <a:buAutoNum type="arabicPeriod"/>
            </a:pPr>
            <a:r>
              <a:rPr lang="nl-BE" sz="16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lnSpc>
                <a:spcPct val="140000"/>
              </a:lnSpc>
              <a:buFont typeface="+mj-lt"/>
              <a:buAutoNum type="arabicPeriod"/>
            </a:pPr>
            <a:r>
              <a:rPr lang="nl-BE" sz="16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lnSpc>
                <a:spcPct val="140000"/>
              </a:lnSpc>
              <a:buFont typeface="+mj-lt"/>
              <a:buAutoNum type="arabicPeriod"/>
            </a:pPr>
            <a:r>
              <a:rPr lang="nl-BE" sz="1600" dirty="0">
                <a:latin typeface="Arial Narrow" pitchFamily="34" charset="0"/>
              </a:rPr>
              <a:t>Vragen</a:t>
            </a:r>
            <a:endParaRPr lang="nl-BE" sz="14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picture containing food, brick&#10;&#10;Description automatically generated">
            <a:extLst>
              <a:ext uri="{FF2B5EF4-FFF2-40B4-BE49-F238E27FC236}">
                <a16:creationId xmlns:a16="http://schemas.microsoft.com/office/drawing/2014/main" id="{54D8D5AC-D483-4F48-BF12-6E1754E38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r="2398"/>
          <a:stretch/>
        </p:blipFill>
        <p:spPr>
          <a:xfrm>
            <a:off x="327494" y="1133484"/>
            <a:ext cx="3283131" cy="2723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DDA2F-C81C-469A-A616-088E79E61BB0}"/>
              </a:ext>
            </a:extLst>
          </p:cNvPr>
          <p:cNvSpPr txBox="1"/>
          <p:nvPr/>
        </p:nvSpPr>
        <p:spPr>
          <a:xfrm>
            <a:off x="4839825" y="1065012"/>
            <a:ext cx="6069874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Inzetten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op 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materialenpalet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	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 err="1">
                <a:solidFill>
                  <a:prstClr val="black"/>
                </a:solidFill>
                <a:latin typeface="NewParis Skyline" panose="020B0504000000000000" pitchFamily="34" charset="0"/>
              </a:rPr>
              <a:t>Individuele</a:t>
            </a:r>
            <a:r>
              <a:rPr lang="en-US" sz="1100" dirty="0">
                <a:solidFill>
                  <a:prstClr val="black"/>
                </a:solidFill>
                <a:latin typeface="NewParis Skyline" panose="020B0504000000000000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NewParis Skyline" panose="020B0504000000000000" pitchFamily="34" charset="0"/>
              </a:rPr>
              <a:t>voordeur</a:t>
            </a:r>
            <a:r>
              <a:rPr lang="en-US" sz="1100" dirty="0">
                <a:solidFill>
                  <a:prstClr val="black"/>
                </a:solidFill>
                <a:latin typeface="NewParis Skyline" panose="020B0504000000000000" pitchFamily="34" charset="0"/>
              </a:rPr>
              <a:t> in </a:t>
            </a:r>
            <a:r>
              <a:rPr lang="en-US" sz="1100" dirty="0" err="1">
                <a:solidFill>
                  <a:prstClr val="black"/>
                </a:solidFill>
                <a:latin typeface="NewParis Skyline" panose="020B0504000000000000" pitchFamily="34" charset="0"/>
              </a:rPr>
              <a:t>contrastkleur</a:t>
            </a:r>
            <a:endParaRPr lang="en-US" sz="1100" dirty="0">
              <a:solidFill>
                <a:prstClr val="black"/>
              </a:solidFill>
              <a:latin typeface="NewParis Skyline" panose="020B0504000000000000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Rode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baksteen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die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aansluit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bij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de omgeving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Baksteen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verschillende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verbanden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Luifels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dorpels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architectonisch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beton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Claustra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als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borstwering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tuinmuren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Rode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dakpannen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2B2EC18-D0C8-4814-9621-DBA9373E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96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00177524-F757-4039-A22E-DECBD2582827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Referentiebeelden architectuur</a:t>
            </a:r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60616594-5631-4714-8441-62922347352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tree in front of a house&#10;&#10;Description automatically generated">
            <a:extLst>
              <a:ext uri="{FF2B5EF4-FFF2-40B4-BE49-F238E27FC236}">
                <a16:creationId xmlns:a16="http://schemas.microsoft.com/office/drawing/2014/main" id="{909DA5A7-ABB3-4853-86C4-9F44B1910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"/>
          <a:stretch/>
        </p:blipFill>
        <p:spPr>
          <a:xfrm>
            <a:off x="5436256" y="2274165"/>
            <a:ext cx="3211322" cy="2255010"/>
          </a:xfrm>
          <a:prstGeom prst="rect">
            <a:avLst/>
          </a:prstGeom>
        </p:spPr>
      </p:pic>
      <p:pic>
        <p:nvPicPr>
          <p:cNvPr id="5" name="Picture 4" descr="A close up of a red brick building&#10;&#10;Description automatically generated">
            <a:extLst>
              <a:ext uri="{FF2B5EF4-FFF2-40B4-BE49-F238E27FC236}">
                <a16:creationId xmlns:a16="http://schemas.microsoft.com/office/drawing/2014/main" id="{C338E847-395B-40D6-8630-BB669DE06B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456"/>
          <a:stretch/>
        </p:blipFill>
        <p:spPr>
          <a:xfrm>
            <a:off x="2127844" y="2274165"/>
            <a:ext cx="3211322" cy="2255010"/>
          </a:xfrm>
          <a:prstGeom prst="rect">
            <a:avLst/>
          </a:prstGeom>
        </p:spPr>
      </p:pic>
      <p:pic>
        <p:nvPicPr>
          <p:cNvPr id="7" name="Picture 6" descr="A fire place sitting in front of a brick building&#10;&#10;Description automatically generated">
            <a:extLst>
              <a:ext uri="{FF2B5EF4-FFF2-40B4-BE49-F238E27FC236}">
                <a16:creationId xmlns:a16="http://schemas.microsoft.com/office/drawing/2014/main" id="{7118BC3C-1E79-4322-ADE2-A799CE8FB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43" y="2274164"/>
            <a:ext cx="1503811" cy="2255011"/>
          </a:xfrm>
          <a:prstGeom prst="rect">
            <a:avLst/>
          </a:prstGeom>
        </p:spPr>
      </p:pic>
      <p:sp>
        <p:nvSpPr>
          <p:cNvPr id="12" name="Tekstvak 3">
            <a:extLst>
              <a:ext uri="{FF2B5EF4-FFF2-40B4-BE49-F238E27FC236}">
                <a16:creationId xmlns:a16="http://schemas.microsoft.com/office/drawing/2014/main" id="{244BE9C8-F4DF-41E2-A50B-218D4A364BAA}"/>
              </a:ext>
            </a:extLst>
          </p:cNvPr>
          <p:cNvSpPr txBox="1"/>
          <p:nvPr/>
        </p:nvSpPr>
        <p:spPr>
          <a:xfrm>
            <a:off x="526943" y="4606665"/>
            <a:ext cx="160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Tint metselwerk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Verschillende verbanden en voegwijzen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Contrasterende voordeur</a:t>
            </a:r>
          </a:p>
        </p:txBody>
      </p:sp>
      <p:sp>
        <p:nvSpPr>
          <p:cNvPr id="14" name="Tekstvak 3">
            <a:extLst>
              <a:ext uri="{FF2B5EF4-FFF2-40B4-BE49-F238E27FC236}">
                <a16:creationId xmlns:a16="http://schemas.microsoft.com/office/drawing/2014/main" id="{EB3329FC-30A6-4474-B044-69AAA8B065F4}"/>
              </a:ext>
            </a:extLst>
          </p:cNvPr>
          <p:cNvSpPr txBox="1"/>
          <p:nvPr/>
        </p:nvSpPr>
        <p:spPr>
          <a:xfrm>
            <a:off x="2189836" y="4600503"/>
            <a:ext cx="23511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Verschillende metselwerkverbanden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Architectonisch beton - dorpels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Contrasterend schrijnwerk</a:t>
            </a:r>
          </a:p>
        </p:txBody>
      </p:sp>
      <p:sp>
        <p:nvSpPr>
          <p:cNvPr id="15" name="Tekstvak 3">
            <a:extLst>
              <a:ext uri="{FF2B5EF4-FFF2-40B4-BE49-F238E27FC236}">
                <a16:creationId xmlns:a16="http://schemas.microsoft.com/office/drawing/2014/main" id="{6505049C-2E91-464A-9EA1-E3C82D03FCE9}"/>
              </a:ext>
            </a:extLst>
          </p:cNvPr>
          <p:cNvSpPr txBox="1"/>
          <p:nvPr/>
        </p:nvSpPr>
        <p:spPr>
          <a:xfrm>
            <a:off x="5436256" y="4600504"/>
            <a:ext cx="23511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Tint metselwerk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Architectonisch beton – luifels, plint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Contrasterend schrijnwerk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150111-7F9C-4AEF-BAC2-6D6C753D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925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B2C7480E-A83C-4730-AB11-D3B5CCFF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340298" y="915439"/>
            <a:ext cx="8463403" cy="502712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50CB750-8442-4661-8E30-DAAF5B7D36C0}"/>
              </a:ext>
            </a:extLst>
          </p:cNvPr>
          <p:cNvSpPr/>
          <p:nvPr/>
        </p:nvSpPr>
        <p:spPr>
          <a:xfrm rot="2698052">
            <a:off x="5416496" y="1807867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A7E97F9-706D-4C6B-ACE2-0B6047D07BD1}"/>
              </a:ext>
            </a:extLst>
          </p:cNvPr>
          <p:cNvSpPr/>
          <p:nvPr/>
        </p:nvSpPr>
        <p:spPr>
          <a:xfrm rot="17056122">
            <a:off x="2205764" y="2603446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0490EC6-40EE-4D4B-83CE-637CBC70C821}"/>
              </a:ext>
            </a:extLst>
          </p:cNvPr>
          <p:cNvSpPr/>
          <p:nvPr/>
        </p:nvSpPr>
        <p:spPr>
          <a:xfrm rot="14214399">
            <a:off x="1025310" y="5398308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7A457E-54E3-4A69-9BC1-CCD233F5230D}"/>
              </a:ext>
            </a:extLst>
          </p:cNvPr>
          <p:cNvSpPr/>
          <p:nvPr/>
        </p:nvSpPr>
        <p:spPr>
          <a:xfrm rot="8021741">
            <a:off x="7415775" y="4620810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0CD6B-C833-4C73-8959-6E93F70F3541}"/>
              </a:ext>
            </a:extLst>
          </p:cNvPr>
          <p:cNvSpPr/>
          <p:nvPr/>
        </p:nvSpPr>
        <p:spPr>
          <a:xfrm rot="15347918">
            <a:off x="3158908" y="3054499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358A67-7C0E-401A-B050-959BC17CB912}"/>
              </a:ext>
            </a:extLst>
          </p:cNvPr>
          <p:cNvSpPr txBox="1"/>
          <p:nvPr/>
        </p:nvSpPr>
        <p:spPr>
          <a:xfrm>
            <a:off x="5292672" y="1634312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4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6520E4-20C6-4FBF-A4C8-455EE2E88E61}"/>
              </a:ext>
            </a:extLst>
          </p:cNvPr>
          <p:cNvSpPr txBox="1"/>
          <p:nvPr/>
        </p:nvSpPr>
        <p:spPr>
          <a:xfrm>
            <a:off x="3088325" y="3190893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3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1C2AEB-C5CD-4FC4-B5DA-DEECD50186B2}"/>
              </a:ext>
            </a:extLst>
          </p:cNvPr>
          <p:cNvSpPr txBox="1"/>
          <p:nvPr/>
        </p:nvSpPr>
        <p:spPr>
          <a:xfrm>
            <a:off x="1931203" y="2560216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2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BE9B9C-BD8B-4812-8B29-3530A11929B6}"/>
              </a:ext>
            </a:extLst>
          </p:cNvPr>
          <p:cNvSpPr txBox="1"/>
          <p:nvPr/>
        </p:nvSpPr>
        <p:spPr>
          <a:xfrm>
            <a:off x="813081" y="5369718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5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4D3183-684A-405D-B0FF-EE049B81FF1E}"/>
              </a:ext>
            </a:extLst>
          </p:cNvPr>
          <p:cNvSpPr txBox="1"/>
          <p:nvPr/>
        </p:nvSpPr>
        <p:spPr>
          <a:xfrm>
            <a:off x="7533220" y="4534041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1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BE9F777-1AD6-4A29-8413-DD35F3D4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D0C0F0-26D9-4303-ABB0-71E97B438E00}" type="slidenum">
              <a:rPr lang="nl-BE" noProof="0" smtClean="0"/>
              <a:pPr lvl="0"/>
              <a:t>22</a:t>
            </a:fld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72373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293CA39B-105D-43A0-B19F-8BC6A4F07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68" y="691219"/>
            <a:ext cx="5531664" cy="3600000"/>
          </a:xfrm>
          <a:prstGeom prst="rect">
            <a:avLst/>
          </a:prstGeom>
        </p:spPr>
      </p:pic>
      <p:sp>
        <p:nvSpPr>
          <p:cNvPr id="8" name="Tekstvak 3">
            <a:extLst>
              <a:ext uri="{FF2B5EF4-FFF2-40B4-BE49-F238E27FC236}">
                <a16:creationId xmlns:a16="http://schemas.microsoft.com/office/drawing/2014/main" id="{1A910287-89DB-4900-9CBA-1F627446EAE0}"/>
              </a:ext>
            </a:extLst>
          </p:cNvPr>
          <p:cNvSpPr txBox="1"/>
          <p:nvPr/>
        </p:nvSpPr>
        <p:spPr>
          <a:xfrm>
            <a:off x="1806168" y="4291219"/>
            <a:ext cx="7621292" cy="25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Beeld 1 – zicht vanuit Bruggelanden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2ABACADA-1DDC-4B85-846D-BFB73F2777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5422498" y="4616043"/>
            <a:ext cx="3468032" cy="205490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3595AA0-EA89-4143-8F36-3579CBD167FC}"/>
              </a:ext>
            </a:extLst>
          </p:cNvPr>
          <p:cNvSpPr/>
          <p:nvPr/>
        </p:nvSpPr>
        <p:spPr>
          <a:xfrm rot="8021741">
            <a:off x="8322426" y="6118192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C70D4-7ED2-4B07-81A5-4E781F8B2B60}"/>
              </a:ext>
            </a:extLst>
          </p:cNvPr>
          <p:cNvSpPr txBox="1"/>
          <p:nvPr/>
        </p:nvSpPr>
        <p:spPr>
          <a:xfrm>
            <a:off x="8470868" y="6204886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1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22A7FBD-8E86-4149-93B0-FC4364B7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69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pic>
        <p:nvPicPr>
          <p:cNvPr id="4" name="Picture 3" descr="A close up of a street&#10;&#10;Description automatically generated">
            <a:extLst>
              <a:ext uri="{FF2B5EF4-FFF2-40B4-BE49-F238E27FC236}">
                <a16:creationId xmlns:a16="http://schemas.microsoft.com/office/drawing/2014/main" id="{72123F8A-433F-4497-AB1D-DC2E347F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0"/>
          <a:stretch/>
        </p:blipFill>
        <p:spPr>
          <a:xfrm>
            <a:off x="1805400" y="981368"/>
            <a:ext cx="5533200" cy="3019701"/>
          </a:xfrm>
          <a:prstGeom prst="rect">
            <a:avLst/>
          </a:prstGeom>
        </p:spPr>
      </p:pic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sp>
        <p:nvSpPr>
          <p:cNvPr id="7" name="Tekstvak 3">
            <a:extLst>
              <a:ext uri="{FF2B5EF4-FFF2-40B4-BE49-F238E27FC236}">
                <a16:creationId xmlns:a16="http://schemas.microsoft.com/office/drawing/2014/main" id="{5A0AE433-A667-49B3-BFB4-2D149A4F45A1}"/>
              </a:ext>
            </a:extLst>
          </p:cNvPr>
          <p:cNvSpPr txBox="1"/>
          <p:nvPr/>
        </p:nvSpPr>
        <p:spPr>
          <a:xfrm>
            <a:off x="1806168" y="4001069"/>
            <a:ext cx="7621292" cy="25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Beeld 2 – zicht vanuit De Meesterstraat naar de Lageweg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1FB96DD6-AD8B-4990-A3A4-8E85A4BE2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5422498" y="4616043"/>
            <a:ext cx="3468032" cy="205490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2D854F-83D3-43C8-AA86-CE01B747CAC6}"/>
              </a:ext>
            </a:extLst>
          </p:cNvPr>
          <p:cNvSpPr/>
          <p:nvPr/>
        </p:nvSpPr>
        <p:spPr>
          <a:xfrm rot="17056122">
            <a:off x="6194338" y="5264320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DAE16-2B4D-4EB5-B2D6-6A3FC2549233}"/>
              </a:ext>
            </a:extLst>
          </p:cNvPr>
          <p:cNvSpPr txBox="1"/>
          <p:nvPr/>
        </p:nvSpPr>
        <p:spPr>
          <a:xfrm>
            <a:off x="5919777" y="5221090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2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9E0F4C0-0124-4C7B-B900-AA5DE8DA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56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286265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id="{D2D729D2-4B28-444D-B442-34B9EE241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r="5139"/>
          <a:stretch/>
        </p:blipFill>
        <p:spPr>
          <a:xfrm>
            <a:off x="1805399" y="747343"/>
            <a:ext cx="5533201" cy="3487752"/>
          </a:xfrm>
          <a:prstGeom prst="rect">
            <a:avLst/>
          </a:prstGeom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7BB91642-A42B-4CA1-AE94-23800252DF70}"/>
              </a:ext>
            </a:extLst>
          </p:cNvPr>
          <p:cNvSpPr txBox="1"/>
          <p:nvPr/>
        </p:nvSpPr>
        <p:spPr>
          <a:xfrm>
            <a:off x="1806168" y="4235095"/>
            <a:ext cx="7621292" cy="25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Beeld 3 – zicht vanuit de Lageweg naar het nieuwe straatje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FA1F45BF-155A-4AD1-9708-13A901E872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5422498" y="4616043"/>
            <a:ext cx="3468032" cy="205490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013E72-8694-4AAB-8D57-091840319BC7}"/>
              </a:ext>
            </a:extLst>
          </p:cNvPr>
          <p:cNvSpPr/>
          <p:nvPr/>
        </p:nvSpPr>
        <p:spPr>
          <a:xfrm rot="15347918">
            <a:off x="6520248" y="5393796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D0DDAE-E5EA-4604-9B22-E5AE52738EF2}"/>
              </a:ext>
            </a:extLst>
          </p:cNvPr>
          <p:cNvSpPr txBox="1"/>
          <p:nvPr/>
        </p:nvSpPr>
        <p:spPr>
          <a:xfrm>
            <a:off x="6449665" y="5530190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3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BB84004-60F5-44E4-AC33-BFA08028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964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pic>
        <p:nvPicPr>
          <p:cNvPr id="9" name="Picture 8" descr="A brick building&#10;&#10;Description automatically generated">
            <a:extLst>
              <a:ext uri="{FF2B5EF4-FFF2-40B4-BE49-F238E27FC236}">
                <a16:creationId xmlns:a16="http://schemas.microsoft.com/office/drawing/2014/main" id="{3D6EA979-EC5B-45E9-9C26-56FBF16EE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00" y="911544"/>
            <a:ext cx="5533200" cy="3159349"/>
          </a:xfrm>
          <a:prstGeom prst="rect">
            <a:avLst/>
          </a:prstGeom>
        </p:spPr>
      </p:pic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sp>
        <p:nvSpPr>
          <p:cNvPr id="7" name="Tekstvak 3">
            <a:extLst>
              <a:ext uri="{FF2B5EF4-FFF2-40B4-BE49-F238E27FC236}">
                <a16:creationId xmlns:a16="http://schemas.microsoft.com/office/drawing/2014/main" id="{8FDE03C0-1907-4A65-B9AF-F185EC056BEB}"/>
              </a:ext>
            </a:extLst>
          </p:cNvPr>
          <p:cNvSpPr txBox="1"/>
          <p:nvPr/>
        </p:nvSpPr>
        <p:spPr>
          <a:xfrm>
            <a:off x="1806168" y="4070893"/>
            <a:ext cx="7621292" cy="25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Beeld 4 – zicht vanuit straatje naar Lageweg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75561BCE-39F8-4860-BCC9-278A88E6A0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5422498" y="4616043"/>
            <a:ext cx="3468032" cy="205490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93A6EB-4F02-481A-9F1E-FA960CC7F849}"/>
              </a:ext>
            </a:extLst>
          </p:cNvPr>
          <p:cNvSpPr/>
          <p:nvPr/>
        </p:nvSpPr>
        <p:spPr>
          <a:xfrm rot="3111166">
            <a:off x="7625030" y="4825525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682F8-7595-4836-B897-C9490ABD0623}"/>
              </a:ext>
            </a:extLst>
          </p:cNvPr>
          <p:cNvSpPr txBox="1"/>
          <p:nvPr/>
        </p:nvSpPr>
        <p:spPr>
          <a:xfrm>
            <a:off x="7501206" y="4651970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4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56DCA6D-F6B4-465A-9512-2BE4B27F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55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VORMGEVING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01454929-F67E-4326-86C3-B01C87A9C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00" y="911544"/>
            <a:ext cx="5533200" cy="3159349"/>
          </a:xfrm>
          <a:prstGeom prst="rect">
            <a:avLst/>
          </a:prstGeom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9633516D-72B5-4CF5-81B3-F7DAF499A67B}"/>
              </a:ext>
            </a:extLst>
          </p:cNvPr>
          <p:cNvSpPr txBox="1"/>
          <p:nvPr/>
        </p:nvSpPr>
        <p:spPr>
          <a:xfrm>
            <a:off x="1806168" y="4070893"/>
            <a:ext cx="7621292" cy="25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Beeld 5 – zicht van volume NB3 in de Lageweg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9D92336D-2380-434A-A35F-31C0D84D9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5422498" y="4616043"/>
            <a:ext cx="3468032" cy="205490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92CB79-3115-4BC4-8CC0-2517A32E8DB3}"/>
              </a:ext>
            </a:extLst>
          </p:cNvPr>
          <p:cNvSpPr/>
          <p:nvPr/>
        </p:nvSpPr>
        <p:spPr>
          <a:xfrm rot="14214399">
            <a:off x="5853032" y="6434081"/>
            <a:ext cx="199278" cy="241792"/>
          </a:xfrm>
          <a:custGeom>
            <a:avLst/>
            <a:gdLst>
              <a:gd name="connsiteX0" fmla="*/ 0 w 224725"/>
              <a:gd name="connsiteY0" fmla="*/ 333213 h 340963"/>
              <a:gd name="connsiteX1" fmla="*/ 108488 w 224725"/>
              <a:gd name="connsiteY1" fmla="*/ 0 h 340963"/>
              <a:gd name="connsiteX2" fmla="*/ 224725 w 224725"/>
              <a:gd name="connsiteY2" fmla="*/ 340963 h 34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25" h="340963">
                <a:moveTo>
                  <a:pt x="0" y="333213"/>
                </a:moveTo>
                <a:lnTo>
                  <a:pt x="108488" y="0"/>
                </a:lnTo>
                <a:lnTo>
                  <a:pt x="224725" y="340963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F5B9A-ADE7-447A-9AEF-6BDF34DBFAF2}"/>
              </a:ext>
            </a:extLst>
          </p:cNvPr>
          <p:cNvSpPr txBox="1"/>
          <p:nvPr/>
        </p:nvSpPr>
        <p:spPr>
          <a:xfrm>
            <a:off x="5640803" y="6405491"/>
            <a:ext cx="31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5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9358C06-F387-4FA2-A294-ADC2DA12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2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79595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GEVELS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C5D207DC-2471-49C3-8649-E23E0453B01E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pic>
        <p:nvPicPr>
          <p:cNvPr id="17" name="Picture 16" descr="A picture containing water, boat, ship, large&#10;&#10;Description automatically generated">
            <a:extLst>
              <a:ext uri="{FF2B5EF4-FFF2-40B4-BE49-F238E27FC236}">
                <a16:creationId xmlns:a16="http://schemas.microsoft.com/office/drawing/2014/main" id="{6C072066-5555-4E7B-BACB-09906F16E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7879" r="833" b="32225"/>
          <a:stretch/>
        </p:blipFill>
        <p:spPr>
          <a:xfrm>
            <a:off x="76200" y="892091"/>
            <a:ext cx="8991600" cy="1936834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430527-7587-429A-B708-A4F7F996E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40126" r="416" b="26716"/>
          <a:stretch/>
        </p:blipFill>
        <p:spPr>
          <a:xfrm>
            <a:off x="76200" y="3257551"/>
            <a:ext cx="9029700" cy="21431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CC220E-C9B4-44AC-8BB6-32F1E10FB4CB}"/>
              </a:ext>
            </a:extLst>
          </p:cNvPr>
          <p:cNvSpPr txBox="1"/>
          <p:nvPr/>
        </p:nvSpPr>
        <p:spPr>
          <a:xfrm>
            <a:off x="279595" y="2800350"/>
            <a:ext cx="3648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NewParis Skyline" panose="020B0504000000000000" pitchFamily="34" charset="0"/>
              </a:rPr>
              <a:t>GEVELAANZICHT VANUIT LAGEWEG</a:t>
            </a:r>
            <a:endParaRPr lang="en-BE" sz="800" i="1" dirty="0">
              <a:latin typeface="NewParis Skyline" panose="020B0504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A1385-2375-4795-89B4-55D63C6EF949}"/>
              </a:ext>
            </a:extLst>
          </p:cNvPr>
          <p:cNvSpPr txBox="1"/>
          <p:nvPr/>
        </p:nvSpPr>
        <p:spPr>
          <a:xfrm>
            <a:off x="279595" y="5397728"/>
            <a:ext cx="3648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NewParis Skyline" panose="020B0504000000000000" pitchFamily="34" charset="0"/>
              </a:rPr>
              <a:t>GEVELAANZICHT BLOK V</a:t>
            </a:r>
            <a:endParaRPr lang="en-BE" sz="800" i="1" dirty="0">
              <a:latin typeface="NewParis Skyline" panose="020B0504000000000000" pitchFamily="34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F54B2B4-2780-44F3-AAAD-5C596018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826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00177524-F757-4039-A22E-DECBD2582827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GEVELS</a:t>
            </a:r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60616594-5631-4714-8441-62922347352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B19DC81-9EF5-448A-A522-1EFDF34ED10E}"/>
              </a:ext>
            </a:extLst>
          </p:cNvPr>
          <p:cNvSpPr txBox="1"/>
          <p:nvPr/>
        </p:nvSpPr>
        <p:spPr>
          <a:xfrm>
            <a:off x="253470" y="5766868"/>
            <a:ext cx="76212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dirty="0">
                <a:latin typeface="NewParis Skyline" panose="020B0504000000000000" pitchFamily="34" charset="0"/>
              </a:rPr>
              <a:t>Voorgevel en snede NB2 blok W&amp;Y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C4A982-3800-4841-930E-43A7BD752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31735" r="7347" b="29772"/>
          <a:stretch/>
        </p:blipFill>
        <p:spPr>
          <a:xfrm>
            <a:off x="325470" y="3720191"/>
            <a:ext cx="6373198" cy="2112734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8DA88A-6403-413F-96FC-9AD1AD701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29416" r="11363" b="32091"/>
          <a:stretch/>
        </p:blipFill>
        <p:spPr>
          <a:xfrm>
            <a:off x="325470" y="1076372"/>
            <a:ext cx="6188880" cy="2112734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795646-BC25-4A52-95B0-B028B099C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t="30823" r="29305" b="23209"/>
          <a:stretch/>
        </p:blipFill>
        <p:spPr>
          <a:xfrm>
            <a:off x="6514351" y="3845797"/>
            <a:ext cx="2513417" cy="1795465"/>
          </a:xfrm>
          <a:prstGeom prst="rect">
            <a:avLst/>
          </a:prstGeo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DB7B8E7C-6DDB-4730-954A-7FD9E29743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31056" r="33193" b="22975"/>
          <a:stretch/>
        </p:blipFill>
        <p:spPr>
          <a:xfrm>
            <a:off x="6514350" y="1338639"/>
            <a:ext cx="2513418" cy="1795503"/>
          </a:xfrm>
          <a:prstGeom prst="rect">
            <a:avLst/>
          </a:prstGeom>
        </p:spPr>
      </p:pic>
      <p:sp>
        <p:nvSpPr>
          <p:cNvPr id="20" name="Tekstvak 3">
            <a:extLst>
              <a:ext uri="{FF2B5EF4-FFF2-40B4-BE49-F238E27FC236}">
                <a16:creationId xmlns:a16="http://schemas.microsoft.com/office/drawing/2014/main" id="{6D49AF6E-5257-44BA-B987-F370B8B18E17}"/>
              </a:ext>
            </a:extLst>
          </p:cNvPr>
          <p:cNvSpPr txBox="1"/>
          <p:nvPr/>
        </p:nvSpPr>
        <p:spPr>
          <a:xfrm>
            <a:off x="253470" y="3091826"/>
            <a:ext cx="76212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dirty="0">
                <a:latin typeface="NewParis Skyline" panose="020B0504000000000000" pitchFamily="34" charset="0"/>
              </a:rPr>
              <a:t>Voorgevel en snede NB2 blok V&amp;Z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31D0575-E121-4EA6-B403-68006FD1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563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bject, poort, klok&#10;&#10;Automatisch gegenereerde beschrijving">
            <a:extLst>
              <a:ext uri="{FF2B5EF4-FFF2-40B4-BE49-F238E27FC236}">
                <a16:creationId xmlns:a16="http://schemas.microsoft.com/office/drawing/2014/main" id="{C96D43F0-2493-4BC4-8B03-FA4F72708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5" y="602092"/>
            <a:ext cx="1027070" cy="31615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1511D49-4DA1-42BE-AA94-00233AD88D1E}"/>
              </a:ext>
            </a:extLst>
          </p:cNvPr>
          <p:cNvSpPr txBox="1"/>
          <p:nvPr/>
        </p:nvSpPr>
        <p:spPr>
          <a:xfrm>
            <a:off x="2535992" y="4573988"/>
            <a:ext cx="398557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>
                <a:latin typeface="NewParis Skyline" panose="020B0504000000000000" pitchFamily="34" charset="0"/>
              </a:rPr>
              <a:t>NB2 &amp; NB3</a:t>
            </a:r>
            <a:r>
              <a:rPr lang="nl-BE" sz="900" dirty="0">
                <a:latin typeface="NewParis Skyline" panose="020B0504000000000000" pitchFamily="34" charset="0"/>
              </a:rPr>
              <a:t> RODE KRUISLEI - LAGEWEG</a:t>
            </a:r>
          </a:p>
          <a:p>
            <a:r>
              <a:rPr lang="nl-BE" sz="900" dirty="0">
                <a:latin typeface="NewParis Skyline" panose="020B0504000000000000" pitchFamily="34" charset="0"/>
              </a:rPr>
              <a:t>bouw van 52+10 sociale woningen te Duffel</a:t>
            </a:r>
          </a:p>
          <a:p>
            <a:r>
              <a:rPr lang="nl-BE" sz="900" dirty="0">
                <a:latin typeface="NewParis Skyline" panose="020B0504000000000000" pitchFamily="34" charset="0"/>
              </a:rPr>
              <a:t>Volkswoningen van Duffel</a:t>
            </a:r>
          </a:p>
        </p:txBody>
      </p:sp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id="{5A3A5AD9-AE2C-4453-914A-BCC1D2140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r="4715" b="5221"/>
          <a:stretch/>
        </p:blipFill>
        <p:spPr>
          <a:xfrm>
            <a:off x="2633379" y="2284011"/>
            <a:ext cx="3888187" cy="22899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4DDF8C-F8D4-4DA8-B1FB-84B86B63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5733256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5436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3">
            <a:extLst>
              <a:ext uri="{FF2B5EF4-FFF2-40B4-BE49-F238E27FC236}">
                <a16:creationId xmlns:a16="http://schemas.microsoft.com/office/drawing/2014/main" id="{60616594-5631-4714-8441-62922347352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3B19DC81-9EF5-448A-A522-1EFDF34ED10E}"/>
              </a:ext>
            </a:extLst>
          </p:cNvPr>
          <p:cNvSpPr txBox="1"/>
          <p:nvPr/>
        </p:nvSpPr>
        <p:spPr>
          <a:xfrm>
            <a:off x="253470" y="5766868"/>
            <a:ext cx="76212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dirty="0">
                <a:latin typeface="NewParis Skyline" panose="020B0504000000000000" pitchFamily="34" charset="0"/>
              </a:rPr>
              <a:t>Geveldetail NB2 blok V&amp;Z</a:t>
            </a:r>
          </a:p>
        </p:txBody>
      </p:sp>
      <p:sp>
        <p:nvSpPr>
          <p:cNvPr id="20" name="Tekstvak 3">
            <a:extLst>
              <a:ext uri="{FF2B5EF4-FFF2-40B4-BE49-F238E27FC236}">
                <a16:creationId xmlns:a16="http://schemas.microsoft.com/office/drawing/2014/main" id="{6D49AF6E-5257-44BA-B987-F370B8B18E17}"/>
              </a:ext>
            </a:extLst>
          </p:cNvPr>
          <p:cNvSpPr txBox="1"/>
          <p:nvPr/>
        </p:nvSpPr>
        <p:spPr>
          <a:xfrm>
            <a:off x="4831374" y="5783547"/>
            <a:ext cx="76212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dirty="0">
                <a:latin typeface="NewParis Skyline" panose="020B0504000000000000" pitchFamily="34" charset="0"/>
              </a:rPr>
              <a:t>Geveldetail NB2 blok W&amp;Y 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31D0575-E121-4EA6-B403-68006FD1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30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91B6E9-82BF-07B6-B97A-3083D29B6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1138" r="1911" b="8181"/>
          <a:stretch/>
        </p:blipFill>
        <p:spPr>
          <a:xfrm>
            <a:off x="4708793" y="483358"/>
            <a:ext cx="3974888" cy="52329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31379FF-51FE-74CD-5091-73E6809FC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1138" r="630" b="8181"/>
          <a:stretch/>
        </p:blipFill>
        <p:spPr>
          <a:xfrm>
            <a:off x="460319" y="483358"/>
            <a:ext cx="3974890" cy="52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04	</a:t>
            </a:r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5335097-EB18-44DB-BD07-8E16D2A3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9465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C3E909A-A354-39D3-AE30-CCBF9A386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10733"/>
          <a:stretch/>
        </p:blipFill>
        <p:spPr>
          <a:xfrm>
            <a:off x="433984" y="897912"/>
            <a:ext cx="8264424" cy="512645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364253A-9175-4B0C-82D1-798F6A7E143C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INPLANTINGSPLAN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&amp; NB3 – site Rode Kruislei, Lageweg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C7BC8281-06B0-41F0-BD53-CF65EE3E7A3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BA3692C-E25F-42A1-8F92-978C23D5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0757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B364253A-9175-4B0C-82D1-798F6A7E143C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huur – blok V &amp; Z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C7BC8281-06B0-41F0-BD53-CF65EE3E7A3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166FA9-6DF3-46EF-B951-778E7999D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34337" r="8735" b="27485"/>
          <a:stretch/>
        </p:blipFill>
        <p:spPr>
          <a:xfrm>
            <a:off x="2836990" y="4350545"/>
            <a:ext cx="6053540" cy="196447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FF1070-9CC1-45E4-9383-D0D6D6CB1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36022" r="11315" b="27156"/>
          <a:stretch/>
        </p:blipFill>
        <p:spPr>
          <a:xfrm>
            <a:off x="2634651" y="2353831"/>
            <a:ext cx="6053468" cy="189470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0636E1-B855-4982-8595-61AB6F0C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35810" r="11217" b="27368"/>
          <a:stretch/>
        </p:blipFill>
        <p:spPr>
          <a:xfrm>
            <a:off x="2736628" y="357117"/>
            <a:ext cx="5957864" cy="1894705"/>
          </a:xfrm>
          <a:prstGeom prst="rect">
            <a:avLst/>
          </a:prstGeom>
        </p:spPr>
      </p:pic>
      <p:sp>
        <p:nvSpPr>
          <p:cNvPr id="8" name="Tekstvak 8">
            <a:extLst>
              <a:ext uri="{FF2B5EF4-FFF2-40B4-BE49-F238E27FC236}">
                <a16:creationId xmlns:a16="http://schemas.microsoft.com/office/drawing/2014/main" id="{9AF7162B-AF9F-4395-99FD-41EEBC528605}"/>
              </a:ext>
            </a:extLst>
          </p:cNvPr>
          <p:cNvSpPr txBox="1"/>
          <p:nvPr/>
        </p:nvSpPr>
        <p:spPr>
          <a:xfrm>
            <a:off x="2274594" y="1823517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+2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0" name="Tekstvak 8">
            <a:extLst>
              <a:ext uri="{FF2B5EF4-FFF2-40B4-BE49-F238E27FC236}">
                <a16:creationId xmlns:a16="http://schemas.microsoft.com/office/drawing/2014/main" id="{ACDB78BD-5DC5-402E-A650-68CA75141BD3}"/>
              </a:ext>
            </a:extLst>
          </p:cNvPr>
          <p:cNvSpPr txBox="1"/>
          <p:nvPr/>
        </p:nvSpPr>
        <p:spPr>
          <a:xfrm>
            <a:off x="2274594" y="3837875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+1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2" name="Tekstvak 8">
            <a:extLst>
              <a:ext uri="{FF2B5EF4-FFF2-40B4-BE49-F238E27FC236}">
                <a16:creationId xmlns:a16="http://schemas.microsoft.com/office/drawing/2014/main" id="{7E63374D-A6E6-453A-B147-2A58B6CD9A7C}"/>
              </a:ext>
            </a:extLst>
          </p:cNvPr>
          <p:cNvSpPr txBox="1"/>
          <p:nvPr/>
        </p:nvSpPr>
        <p:spPr>
          <a:xfrm>
            <a:off x="2274594" y="5852233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+0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9D32734-13ED-443B-8C34-409F56F7FECD}"/>
              </a:ext>
            </a:extLst>
          </p:cNvPr>
          <p:cNvSpPr/>
          <p:nvPr/>
        </p:nvSpPr>
        <p:spPr>
          <a:xfrm>
            <a:off x="3224213" y="833438"/>
            <a:ext cx="1662112" cy="1190625"/>
          </a:xfrm>
          <a:custGeom>
            <a:avLst/>
            <a:gdLst>
              <a:gd name="connsiteX0" fmla="*/ 0 w 1662112"/>
              <a:gd name="connsiteY0" fmla="*/ 814387 h 1190625"/>
              <a:gd name="connsiteX1" fmla="*/ 0 w 1662112"/>
              <a:gd name="connsiteY1" fmla="*/ 0 h 1190625"/>
              <a:gd name="connsiteX2" fmla="*/ 1662112 w 1662112"/>
              <a:gd name="connsiteY2" fmla="*/ 0 h 1190625"/>
              <a:gd name="connsiteX3" fmla="*/ 1662112 w 1662112"/>
              <a:gd name="connsiteY3" fmla="*/ 1190625 h 1190625"/>
              <a:gd name="connsiteX4" fmla="*/ 1219200 w 1662112"/>
              <a:gd name="connsiteY4" fmla="*/ 1190625 h 1190625"/>
              <a:gd name="connsiteX5" fmla="*/ 1219200 w 1662112"/>
              <a:gd name="connsiteY5" fmla="*/ 866775 h 1190625"/>
              <a:gd name="connsiteX6" fmla="*/ 1004887 w 1662112"/>
              <a:gd name="connsiteY6" fmla="*/ 866775 h 1190625"/>
              <a:gd name="connsiteX7" fmla="*/ 1004887 w 1662112"/>
              <a:gd name="connsiteY7" fmla="*/ 609600 h 1190625"/>
              <a:gd name="connsiteX8" fmla="*/ 652462 w 1662112"/>
              <a:gd name="connsiteY8" fmla="*/ 609600 h 1190625"/>
              <a:gd name="connsiteX9" fmla="*/ 652462 w 1662112"/>
              <a:gd name="connsiteY9" fmla="*/ 823912 h 1190625"/>
              <a:gd name="connsiteX10" fmla="*/ 0 w 1662112"/>
              <a:gd name="connsiteY10" fmla="*/ 814387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2112" h="1190625">
                <a:moveTo>
                  <a:pt x="0" y="814387"/>
                </a:moveTo>
                <a:lnTo>
                  <a:pt x="0" y="0"/>
                </a:lnTo>
                <a:lnTo>
                  <a:pt x="1662112" y="0"/>
                </a:lnTo>
                <a:lnTo>
                  <a:pt x="1662112" y="1190625"/>
                </a:lnTo>
                <a:lnTo>
                  <a:pt x="1219200" y="1190625"/>
                </a:lnTo>
                <a:lnTo>
                  <a:pt x="1219200" y="866775"/>
                </a:lnTo>
                <a:lnTo>
                  <a:pt x="1004887" y="866775"/>
                </a:lnTo>
                <a:lnTo>
                  <a:pt x="1004887" y="609600"/>
                </a:lnTo>
                <a:lnTo>
                  <a:pt x="652462" y="609600"/>
                </a:lnTo>
                <a:lnTo>
                  <a:pt x="652462" y="823912"/>
                </a:lnTo>
                <a:lnTo>
                  <a:pt x="0" y="814387"/>
                </a:lnTo>
                <a:close/>
              </a:path>
            </a:pathLst>
          </a:cu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FA22C90-B615-4C52-A1F0-85822B011F1D}"/>
              </a:ext>
            </a:extLst>
          </p:cNvPr>
          <p:cNvSpPr/>
          <p:nvPr/>
        </p:nvSpPr>
        <p:spPr>
          <a:xfrm>
            <a:off x="4919663" y="833438"/>
            <a:ext cx="814387" cy="947737"/>
          </a:xfrm>
          <a:custGeom>
            <a:avLst/>
            <a:gdLst>
              <a:gd name="connsiteX0" fmla="*/ 0 w 814387"/>
              <a:gd name="connsiteY0" fmla="*/ 938212 h 947737"/>
              <a:gd name="connsiteX1" fmla="*/ 0 w 814387"/>
              <a:gd name="connsiteY1" fmla="*/ 0 h 947737"/>
              <a:gd name="connsiteX2" fmla="*/ 814387 w 814387"/>
              <a:gd name="connsiteY2" fmla="*/ 0 h 947737"/>
              <a:gd name="connsiteX3" fmla="*/ 814387 w 814387"/>
              <a:gd name="connsiteY3" fmla="*/ 461962 h 947737"/>
              <a:gd name="connsiteX4" fmla="*/ 623887 w 814387"/>
              <a:gd name="connsiteY4" fmla="*/ 461962 h 947737"/>
              <a:gd name="connsiteX5" fmla="*/ 623887 w 814387"/>
              <a:gd name="connsiteY5" fmla="*/ 947737 h 947737"/>
              <a:gd name="connsiteX6" fmla="*/ 0 w 814387"/>
              <a:gd name="connsiteY6" fmla="*/ 938212 h 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387" h="947737">
                <a:moveTo>
                  <a:pt x="0" y="938212"/>
                </a:moveTo>
                <a:lnTo>
                  <a:pt x="0" y="0"/>
                </a:lnTo>
                <a:lnTo>
                  <a:pt x="814387" y="0"/>
                </a:lnTo>
                <a:lnTo>
                  <a:pt x="814387" y="461962"/>
                </a:lnTo>
                <a:lnTo>
                  <a:pt x="623887" y="461962"/>
                </a:lnTo>
                <a:lnTo>
                  <a:pt x="623887" y="947737"/>
                </a:lnTo>
                <a:lnTo>
                  <a:pt x="0" y="93821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A4489F-EF10-4791-9A76-7180518C95DA}"/>
              </a:ext>
            </a:extLst>
          </p:cNvPr>
          <p:cNvSpPr/>
          <p:nvPr/>
        </p:nvSpPr>
        <p:spPr>
          <a:xfrm>
            <a:off x="5772150" y="833438"/>
            <a:ext cx="804863" cy="947737"/>
          </a:xfrm>
          <a:custGeom>
            <a:avLst/>
            <a:gdLst>
              <a:gd name="connsiteX0" fmla="*/ 0 w 804863"/>
              <a:gd name="connsiteY0" fmla="*/ 461962 h 947737"/>
              <a:gd name="connsiteX1" fmla="*/ 0 w 804863"/>
              <a:gd name="connsiteY1" fmla="*/ 0 h 947737"/>
              <a:gd name="connsiteX2" fmla="*/ 804863 w 804863"/>
              <a:gd name="connsiteY2" fmla="*/ 0 h 947737"/>
              <a:gd name="connsiteX3" fmla="*/ 804863 w 804863"/>
              <a:gd name="connsiteY3" fmla="*/ 947737 h 947737"/>
              <a:gd name="connsiteX4" fmla="*/ 180975 w 804863"/>
              <a:gd name="connsiteY4" fmla="*/ 947737 h 947737"/>
              <a:gd name="connsiteX5" fmla="*/ 180975 w 804863"/>
              <a:gd name="connsiteY5" fmla="*/ 466725 h 947737"/>
              <a:gd name="connsiteX6" fmla="*/ 0 w 804863"/>
              <a:gd name="connsiteY6" fmla="*/ 461962 h 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863" h="947737">
                <a:moveTo>
                  <a:pt x="0" y="461962"/>
                </a:moveTo>
                <a:lnTo>
                  <a:pt x="0" y="0"/>
                </a:lnTo>
                <a:lnTo>
                  <a:pt x="804863" y="0"/>
                </a:lnTo>
                <a:lnTo>
                  <a:pt x="804863" y="947737"/>
                </a:lnTo>
                <a:lnTo>
                  <a:pt x="180975" y="947737"/>
                </a:lnTo>
                <a:lnTo>
                  <a:pt x="180975" y="466725"/>
                </a:lnTo>
                <a:lnTo>
                  <a:pt x="0" y="46196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3BB39B-08F2-4DDA-B5AA-3A9D82A958AE}"/>
              </a:ext>
            </a:extLst>
          </p:cNvPr>
          <p:cNvSpPr/>
          <p:nvPr/>
        </p:nvSpPr>
        <p:spPr>
          <a:xfrm>
            <a:off x="3219450" y="2552700"/>
            <a:ext cx="809625" cy="1457325"/>
          </a:xfrm>
          <a:custGeom>
            <a:avLst/>
            <a:gdLst>
              <a:gd name="connsiteX0" fmla="*/ 0 w 809625"/>
              <a:gd name="connsiteY0" fmla="*/ 1452563 h 1457325"/>
              <a:gd name="connsiteX1" fmla="*/ 0 w 809625"/>
              <a:gd name="connsiteY1" fmla="*/ 266700 h 1457325"/>
              <a:gd name="connsiteX2" fmla="*/ 457200 w 809625"/>
              <a:gd name="connsiteY2" fmla="*/ 266700 h 1457325"/>
              <a:gd name="connsiteX3" fmla="*/ 457200 w 809625"/>
              <a:gd name="connsiteY3" fmla="*/ 0 h 1457325"/>
              <a:gd name="connsiteX4" fmla="*/ 809625 w 809625"/>
              <a:gd name="connsiteY4" fmla="*/ 0 h 1457325"/>
              <a:gd name="connsiteX5" fmla="*/ 809625 w 809625"/>
              <a:gd name="connsiteY5" fmla="*/ 876300 h 1457325"/>
              <a:gd name="connsiteX6" fmla="*/ 647700 w 809625"/>
              <a:gd name="connsiteY6" fmla="*/ 876300 h 1457325"/>
              <a:gd name="connsiteX7" fmla="*/ 647700 w 809625"/>
              <a:gd name="connsiteY7" fmla="*/ 1457325 h 1457325"/>
              <a:gd name="connsiteX8" fmla="*/ 0 w 809625"/>
              <a:gd name="connsiteY8" fmla="*/ 1452563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25" h="1457325">
                <a:moveTo>
                  <a:pt x="0" y="1452563"/>
                </a:moveTo>
                <a:lnTo>
                  <a:pt x="0" y="266700"/>
                </a:lnTo>
                <a:lnTo>
                  <a:pt x="457200" y="266700"/>
                </a:lnTo>
                <a:lnTo>
                  <a:pt x="457200" y="0"/>
                </a:lnTo>
                <a:lnTo>
                  <a:pt x="809625" y="0"/>
                </a:lnTo>
                <a:lnTo>
                  <a:pt x="809625" y="876300"/>
                </a:lnTo>
                <a:lnTo>
                  <a:pt x="647700" y="876300"/>
                </a:lnTo>
                <a:lnTo>
                  <a:pt x="647700" y="1457325"/>
                </a:lnTo>
                <a:lnTo>
                  <a:pt x="0" y="1452563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EFA6CE-A82F-436B-A2DD-C6FF5E388AB9}"/>
              </a:ext>
            </a:extLst>
          </p:cNvPr>
          <p:cNvSpPr/>
          <p:nvPr/>
        </p:nvSpPr>
        <p:spPr>
          <a:xfrm>
            <a:off x="4071938" y="2552700"/>
            <a:ext cx="804862" cy="1457325"/>
          </a:xfrm>
          <a:custGeom>
            <a:avLst/>
            <a:gdLst>
              <a:gd name="connsiteX0" fmla="*/ 0 w 804862"/>
              <a:gd name="connsiteY0" fmla="*/ 866775 h 1457325"/>
              <a:gd name="connsiteX1" fmla="*/ 0 w 804862"/>
              <a:gd name="connsiteY1" fmla="*/ 0 h 1457325"/>
              <a:gd name="connsiteX2" fmla="*/ 357187 w 804862"/>
              <a:gd name="connsiteY2" fmla="*/ 0 h 1457325"/>
              <a:gd name="connsiteX3" fmla="*/ 357187 w 804862"/>
              <a:gd name="connsiteY3" fmla="*/ 257175 h 1457325"/>
              <a:gd name="connsiteX4" fmla="*/ 804862 w 804862"/>
              <a:gd name="connsiteY4" fmla="*/ 257175 h 1457325"/>
              <a:gd name="connsiteX5" fmla="*/ 804862 w 804862"/>
              <a:gd name="connsiteY5" fmla="*/ 1457325 h 1457325"/>
              <a:gd name="connsiteX6" fmla="*/ 152400 w 804862"/>
              <a:gd name="connsiteY6" fmla="*/ 1457325 h 1457325"/>
              <a:gd name="connsiteX7" fmla="*/ 152400 w 804862"/>
              <a:gd name="connsiteY7" fmla="*/ 871538 h 1457325"/>
              <a:gd name="connsiteX8" fmla="*/ 0 w 804862"/>
              <a:gd name="connsiteY8" fmla="*/ 8667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862" h="1457325">
                <a:moveTo>
                  <a:pt x="0" y="866775"/>
                </a:moveTo>
                <a:lnTo>
                  <a:pt x="0" y="0"/>
                </a:lnTo>
                <a:lnTo>
                  <a:pt x="357187" y="0"/>
                </a:lnTo>
                <a:lnTo>
                  <a:pt x="357187" y="257175"/>
                </a:lnTo>
                <a:lnTo>
                  <a:pt x="804862" y="257175"/>
                </a:lnTo>
                <a:lnTo>
                  <a:pt x="804862" y="1457325"/>
                </a:lnTo>
                <a:lnTo>
                  <a:pt x="152400" y="1457325"/>
                </a:lnTo>
                <a:lnTo>
                  <a:pt x="152400" y="871538"/>
                </a:lnTo>
                <a:lnTo>
                  <a:pt x="0" y="866775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903419-6C3F-4551-9E06-AADCEEFFA297}"/>
              </a:ext>
            </a:extLst>
          </p:cNvPr>
          <p:cNvSpPr/>
          <p:nvPr/>
        </p:nvSpPr>
        <p:spPr>
          <a:xfrm>
            <a:off x="4914900" y="2557463"/>
            <a:ext cx="814388" cy="1209675"/>
          </a:xfrm>
          <a:custGeom>
            <a:avLst/>
            <a:gdLst>
              <a:gd name="connsiteX0" fmla="*/ 0 w 814388"/>
              <a:gd name="connsiteY0" fmla="*/ 1200150 h 1209675"/>
              <a:gd name="connsiteX1" fmla="*/ 0 w 814388"/>
              <a:gd name="connsiteY1" fmla="*/ 261937 h 1209675"/>
              <a:gd name="connsiteX2" fmla="*/ 419100 w 814388"/>
              <a:gd name="connsiteY2" fmla="*/ 261937 h 1209675"/>
              <a:gd name="connsiteX3" fmla="*/ 419100 w 814388"/>
              <a:gd name="connsiteY3" fmla="*/ 0 h 1209675"/>
              <a:gd name="connsiteX4" fmla="*/ 814388 w 814388"/>
              <a:gd name="connsiteY4" fmla="*/ 0 h 1209675"/>
              <a:gd name="connsiteX5" fmla="*/ 814388 w 814388"/>
              <a:gd name="connsiteY5" fmla="*/ 733425 h 1209675"/>
              <a:gd name="connsiteX6" fmla="*/ 633413 w 814388"/>
              <a:gd name="connsiteY6" fmla="*/ 733425 h 1209675"/>
              <a:gd name="connsiteX7" fmla="*/ 633413 w 814388"/>
              <a:gd name="connsiteY7" fmla="*/ 1209675 h 1209675"/>
              <a:gd name="connsiteX8" fmla="*/ 0 w 814388"/>
              <a:gd name="connsiteY8" fmla="*/ 120015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388" h="1209675">
                <a:moveTo>
                  <a:pt x="0" y="1200150"/>
                </a:moveTo>
                <a:lnTo>
                  <a:pt x="0" y="261937"/>
                </a:lnTo>
                <a:lnTo>
                  <a:pt x="419100" y="261937"/>
                </a:lnTo>
                <a:lnTo>
                  <a:pt x="419100" y="0"/>
                </a:lnTo>
                <a:lnTo>
                  <a:pt x="814388" y="0"/>
                </a:lnTo>
                <a:lnTo>
                  <a:pt x="814388" y="733425"/>
                </a:lnTo>
                <a:lnTo>
                  <a:pt x="633413" y="733425"/>
                </a:lnTo>
                <a:lnTo>
                  <a:pt x="633413" y="1209675"/>
                </a:lnTo>
                <a:lnTo>
                  <a:pt x="0" y="12001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DDF9C36-6A30-4E43-ADE0-B5919E603077}"/>
              </a:ext>
            </a:extLst>
          </p:cNvPr>
          <p:cNvSpPr/>
          <p:nvPr/>
        </p:nvSpPr>
        <p:spPr>
          <a:xfrm>
            <a:off x="5772150" y="2562225"/>
            <a:ext cx="804863" cy="1204913"/>
          </a:xfrm>
          <a:custGeom>
            <a:avLst/>
            <a:gdLst>
              <a:gd name="connsiteX0" fmla="*/ 0 w 804863"/>
              <a:gd name="connsiteY0" fmla="*/ 719138 h 1204913"/>
              <a:gd name="connsiteX1" fmla="*/ 0 w 804863"/>
              <a:gd name="connsiteY1" fmla="*/ 0 h 1204913"/>
              <a:gd name="connsiteX2" fmla="*/ 390525 w 804863"/>
              <a:gd name="connsiteY2" fmla="*/ 0 h 1204913"/>
              <a:gd name="connsiteX3" fmla="*/ 390525 w 804863"/>
              <a:gd name="connsiteY3" fmla="*/ 257175 h 1204913"/>
              <a:gd name="connsiteX4" fmla="*/ 804863 w 804863"/>
              <a:gd name="connsiteY4" fmla="*/ 257175 h 1204913"/>
              <a:gd name="connsiteX5" fmla="*/ 804863 w 804863"/>
              <a:gd name="connsiteY5" fmla="*/ 1204913 h 1204913"/>
              <a:gd name="connsiteX6" fmla="*/ 166688 w 804863"/>
              <a:gd name="connsiteY6" fmla="*/ 1204913 h 1204913"/>
              <a:gd name="connsiteX7" fmla="*/ 166688 w 804863"/>
              <a:gd name="connsiteY7" fmla="*/ 723900 h 1204913"/>
              <a:gd name="connsiteX8" fmla="*/ 0 w 804863"/>
              <a:gd name="connsiteY8" fmla="*/ 719138 h 120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863" h="1204913">
                <a:moveTo>
                  <a:pt x="0" y="719138"/>
                </a:moveTo>
                <a:lnTo>
                  <a:pt x="0" y="0"/>
                </a:lnTo>
                <a:lnTo>
                  <a:pt x="390525" y="0"/>
                </a:lnTo>
                <a:lnTo>
                  <a:pt x="390525" y="257175"/>
                </a:lnTo>
                <a:lnTo>
                  <a:pt x="804863" y="257175"/>
                </a:lnTo>
                <a:lnTo>
                  <a:pt x="804863" y="1204913"/>
                </a:lnTo>
                <a:lnTo>
                  <a:pt x="166688" y="1204913"/>
                </a:lnTo>
                <a:lnTo>
                  <a:pt x="166688" y="723900"/>
                </a:lnTo>
                <a:lnTo>
                  <a:pt x="0" y="71913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E8DA12B-890C-49E4-BCFA-68B92411EBF9}"/>
              </a:ext>
            </a:extLst>
          </p:cNvPr>
          <p:cNvSpPr/>
          <p:nvPr/>
        </p:nvSpPr>
        <p:spPr>
          <a:xfrm>
            <a:off x="3243263" y="4648200"/>
            <a:ext cx="809625" cy="1152525"/>
          </a:xfrm>
          <a:custGeom>
            <a:avLst/>
            <a:gdLst>
              <a:gd name="connsiteX0" fmla="*/ 0 w 809625"/>
              <a:gd name="connsiteY0" fmla="*/ 1143000 h 1152525"/>
              <a:gd name="connsiteX1" fmla="*/ 0 w 809625"/>
              <a:gd name="connsiteY1" fmla="*/ 0 h 1152525"/>
              <a:gd name="connsiteX2" fmla="*/ 809625 w 809625"/>
              <a:gd name="connsiteY2" fmla="*/ 0 h 1152525"/>
              <a:gd name="connsiteX3" fmla="*/ 809625 w 809625"/>
              <a:gd name="connsiteY3" fmla="*/ 862013 h 1152525"/>
              <a:gd name="connsiteX4" fmla="*/ 647700 w 809625"/>
              <a:gd name="connsiteY4" fmla="*/ 862013 h 1152525"/>
              <a:gd name="connsiteX5" fmla="*/ 647700 w 809625"/>
              <a:gd name="connsiteY5" fmla="*/ 1152525 h 1152525"/>
              <a:gd name="connsiteX6" fmla="*/ 0 w 809625"/>
              <a:gd name="connsiteY6" fmla="*/ 114300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625" h="1152525">
                <a:moveTo>
                  <a:pt x="0" y="1143000"/>
                </a:moveTo>
                <a:lnTo>
                  <a:pt x="0" y="0"/>
                </a:lnTo>
                <a:lnTo>
                  <a:pt x="809625" y="0"/>
                </a:lnTo>
                <a:lnTo>
                  <a:pt x="809625" y="862013"/>
                </a:lnTo>
                <a:lnTo>
                  <a:pt x="647700" y="862013"/>
                </a:lnTo>
                <a:lnTo>
                  <a:pt x="647700" y="1152525"/>
                </a:lnTo>
                <a:lnTo>
                  <a:pt x="0" y="114300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155F7B-5EB0-43ED-B043-A948F57F8169}"/>
              </a:ext>
            </a:extLst>
          </p:cNvPr>
          <p:cNvSpPr/>
          <p:nvPr/>
        </p:nvSpPr>
        <p:spPr>
          <a:xfrm>
            <a:off x="4090988" y="4643438"/>
            <a:ext cx="800100" cy="1447800"/>
          </a:xfrm>
          <a:custGeom>
            <a:avLst/>
            <a:gdLst>
              <a:gd name="connsiteX0" fmla="*/ 0 w 800100"/>
              <a:gd name="connsiteY0" fmla="*/ 866775 h 1447800"/>
              <a:gd name="connsiteX1" fmla="*/ 0 w 800100"/>
              <a:gd name="connsiteY1" fmla="*/ 0 h 1447800"/>
              <a:gd name="connsiteX2" fmla="*/ 800100 w 800100"/>
              <a:gd name="connsiteY2" fmla="*/ 0 h 1447800"/>
              <a:gd name="connsiteX3" fmla="*/ 800100 w 800100"/>
              <a:gd name="connsiteY3" fmla="*/ 1381125 h 1447800"/>
              <a:gd name="connsiteX4" fmla="*/ 566737 w 800100"/>
              <a:gd name="connsiteY4" fmla="*/ 1381125 h 1447800"/>
              <a:gd name="connsiteX5" fmla="*/ 566737 w 800100"/>
              <a:gd name="connsiteY5" fmla="*/ 1447800 h 1447800"/>
              <a:gd name="connsiteX6" fmla="*/ 157162 w 800100"/>
              <a:gd name="connsiteY6" fmla="*/ 1447800 h 1447800"/>
              <a:gd name="connsiteX7" fmla="*/ 157162 w 800100"/>
              <a:gd name="connsiteY7" fmla="*/ 871537 h 1447800"/>
              <a:gd name="connsiteX8" fmla="*/ 0 w 800100"/>
              <a:gd name="connsiteY8" fmla="*/ 866775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0" h="1447800">
                <a:moveTo>
                  <a:pt x="0" y="866775"/>
                </a:moveTo>
                <a:lnTo>
                  <a:pt x="0" y="0"/>
                </a:lnTo>
                <a:lnTo>
                  <a:pt x="800100" y="0"/>
                </a:lnTo>
                <a:lnTo>
                  <a:pt x="800100" y="1381125"/>
                </a:lnTo>
                <a:lnTo>
                  <a:pt x="566737" y="1381125"/>
                </a:lnTo>
                <a:lnTo>
                  <a:pt x="566737" y="1447800"/>
                </a:lnTo>
                <a:lnTo>
                  <a:pt x="157162" y="1447800"/>
                </a:lnTo>
                <a:lnTo>
                  <a:pt x="157162" y="871537"/>
                </a:lnTo>
                <a:lnTo>
                  <a:pt x="0" y="86677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BB0E724-9581-4F4B-84F8-8A5FC1B9DBE2}"/>
              </a:ext>
            </a:extLst>
          </p:cNvPr>
          <p:cNvSpPr/>
          <p:nvPr/>
        </p:nvSpPr>
        <p:spPr>
          <a:xfrm>
            <a:off x="4933950" y="4643438"/>
            <a:ext cx="814388" cy="1214437"/>
          </a:xfrm>
          <a:custGeom>
            <a:avLst/>
            <a:gdLst>
              <a:gd name="connsiteX0" fmla="*/ 0 w 814388"/>
              <a:gd name="connsiteY0" fmla="*/ 0 h 1214437"/>
              <a:gd name="connsiteX1" fmla="*/ 814388 w 814388"/>
              <a:gd name="connsiteY1" fmla="*/ 0 h 1214437"/>
              <a:gd name="connsiteX2" fmla="*/ 814388 w 814388"/>
              <a:gd name="connsiteY2" fmla="*/ 728662 h 1214437"/>
              <a:gd name="connsiteX3" fmla="*/ 638175 w 814388"/>
              <a:gd name="connsiteY3" fmla="*/ 728662 h 1214437"/>
              <a:gd name="connsiteX4" fmla="*/ 638175 w 814388"/>
              <a:gd name="connsiteY4" fmla="*/ 1214437 h 1214437"/>
              <a:gd name="connsiteX5" fmla="*/ 200025 w 814388"/>
              <a:gd name="connsiteY5" fmla="*/ 1214437 h 1214437"/>
              <a:gd name="connsiteX6" fmla="*/ 200025 w 814388"/>
              <a:gd name="connsiteY6" fmla="*/ 1143000 h 1214437"/>
              <a:gd name="connsiteX7" fmla="*/ 0 w 814388"/>
              <a:gd name="connsiteY7" fmla="*/ 1143000 h 1214437"/>
              <a:gd name="connsiteX8" fmla="*/ 0 w 814388"/>
              <a:gd name="connsiteY8" fmla="*/ 0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388" h="1214437">
                <a:moveTo>
                  <a:pt x="0" y="0"/>
                </a:moveTo>
                <a:lnTo>
                  <a:pt x="814388" y="0"/>
                </a:lnTo>
                <a:lnTo>
                  <a:pt x="814388" y="728662"/>
                </a:lnTo>
                <a:lnTo>
                  <a:pt x="638175" y="728662"/>
                </a:lnTo>
                <a:lnTo>
                  <a:pt x="638175" y="1214437"/>
                </a:lnTo>
                <a:lnTo>
                  <a:pt x="200025" y="1214437"/>
                </a:lnTo>
                <a:lnTo>
                  <a:pt x="200025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37FE2CA-9037-4D3B-A0CF-1E9591ACB10F}"/>
              </a:ext>
            </a:extLst>
          </p:cNvPr>
          <p:cNvSpPr/>
          <p:nvPr/>
        </p:nvSpPr>
        <p:spPr>
          <a:xfrm>
            <a:off x="5781675" y="4648200"/>
            <a:ext cx="814388" cy="1200150"/>
          </a:xfrm>
          <a:custGeom>
            <a:avLst/>
            <a:gdLst>
              <a:gd name="connsiteX0" fmla="*/ 0 w 814388"/>
              <a:gd name="connsiteY0" fmla="*/ 723900 h 1200150"/>
              <a:gd name="connsiteX1" fmla="*/ 0 w 814388"/>
              <a:gd name="connsiteY1" fmla="*/ 0 h 1200150"/>
              <a:gd name="connsiteX2" fmla="*/ 814388 w 814388"/>
              <a:gd name="connsiteY2" fmla="*/ 0 h 1200150"/>
              <a:gd name="connsiteX3" fmla="*/ 814388 w 814388"/>
              <a:gd name="connsiteY3" fmla="*/ 1123950 h 1200150"/>
              <a:gd name="connsiteX4" fmla="*/ 604838 w 814388"/>
              <a:gd name="connsiteY4" fmla="*/ 1123950 h 1200150"/>
              <a:gd name="connsiteX5" fmla="*/ 604838 w 814388"/>
              <a:gd name="connsiteY5" fmla="*/ 1200150 h 1200150"/>
              <a:gd name="connsiteX6" fmla="*/ 185738 w 814388"/>
              <a:gd name="connsiteY6" fmla="*/ 1200150 h 1200150"/>
              <a:gd name="connsiteX7" fmla="*/ 185738 w 814388"/>
              <a:gd name="connsiteY7" fmla="*/ 719138 h 1200150"/>
              <a:gd name="connsiteX8" fmla="*/ 0 w 814388"/>
              <a:gd name="connsiteY8" fmla="*/ 72390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388" h="1200150">
                <a:moveTo>
                  <a:pt x="0" y="723900"/>
                </a:moveTo>
                <a:lnTo>
                  <a:pt x="0" y="0"/>
                </a:lnTo>
                <a:lnTo>
                  <a:pt x="814388" y="0"/>
                </a:lnTo>
                <a:lnTo>
                  <a:pt x="814388" y="1123950"/>
                </a:lnTo>
                <a:lnTo>
                  <a:pt x="604838" y="1123950"/>
                </a:lnTo>
                <a:lnTo>
                  <a:pt x="604838" y="1200150"/>
                </a:lnTo>
                <a:lnTo>
                  <a:pt x="185738" y="1200150"/>
                </a:lnTo>
                <a:lnTo>
                  <a:pt x="185738" y="719138"/>
                </a:lnTo>
                <a:lnTo>
                  <a:pt x="0" y="72390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9B4DEF0-0214-4EDF-B308-59D5F73BCC4D}"/>
              </a:ext>
            </a:extLst>
          </p:cNvPr>
          <p:cNvSpPr/>
          <p:nvPr/>
        </p:nvSpPr>
        <p:spPr>
          <a:xfrm>
            <a:off x="6615113" y="828675"/>
            <a:ext cx="814387" cy="947737"/>
          </a:xfrm>
          <a:custGeom>
            <a:avLst/>
            <a:gdLst>
              <a:gd name="connsiteX0" fmla="*/ 0 w 814387"/>
              <a:gd name="connsiteY0" fmla="*/ 938212 h 947737"/>
              <a:gd name="connsiteX1" fmla="*/ 0 w 814387"/>
              <a:gd name="connsiteY1" fmla="*/ 0 h 947737"/>
              <a:gd name="connsiteX2" fmla="*/ 814387 w 814387"/>
              <a:gd name="connsiteY2" fmla="*/ 0 h 947737"/>
              <a:gd name="connsiteX3" fmla="*/ 814387 w 814387"/>
              <a:gd name="connsiteY3" fmla="*/ 461962 h 947737"/>
              <a:gd name="connsiteX4" fmla="*/ 623887 w 814387"/>
              <a:gd name="connsiteY4" fmla="*/ 461962 h 947737"/>
              <a:gd name="connsiteX5" fmla="*/ 623887 w 814387"/>
              <a:gd name="connsiteY5" fmla="*/ 947737 h 947737"/>
              <a:gd name="connsiteX6" fmla="*/ 0 w 814387"/>
              <a:gd name="connsiteY6" fmla="*/ 938212 h 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387" h="947737">
                <a:moveTo>
                  <a:pt x="0" y="938212"/>
                </a:moveTo>
                <a:lnTo>
                  <a:pt x="0" y="0"/>
                </a:lnTo>
                <a:lnTo>
                  <a:pt x="814387" y="0"/>
                </a:lnTo>
                <a:lnTo>
                  <a:pt x="814387" y="461962"/>
                </a:lnTo>
                <a:lnTo>
                  <a:pt x="623887" y="461962"/>
                </a:lnTo>
                <a:lnTo>
                  <a:pt x="623887" y="947737"/>
                </a:lnTo>
                <a:lnTo>
                  <a:pt x="0" y="93821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280E7DF-A02B-47A7-9429-07707C72C559}"/>
              </a:ext>
            </a:extLst>
          </p:cNvPr>
          <p:cNvSpPr/>
          <p:nvPr/>
        </p:nvSpPr>
        <p:spPr>
          <a:xfrm>
            <a:off x="7467600" y="828675"/>
            <a:ext cx="804863" cy="947737"/>
          </a:xfrm>
          <a:custGeom>
            <a:avLst/>
            <a:gdLst>
              <a:gd name="connsiteX0" fmla="*/ 0 w 804863"/>
              <a:gd name="connsiteY0" fmla="*/ 461962 h 947737"/>
              <a:gd name="connsiteX1" fmla="*/ 0 w 804863"/>
              <a:gd name="connsiteY1" fmla="*/ 0 h 947737"/>
              <a:gd name="connsiteX2" fmla="*/ 804863 w 804863"/>
              <a:gd name="connsiteY2" fmla="*/ 0 h 947737"/>
              <a:gd name="connsiteX3" fmla="*/ 804863 w 804863"/>
              <a:gd name="connsiteY3" fmla="*/ 947737 h 947737"/>
              <a:gd name="connsiteX4" fmla="*/ 180975 w 804863"/>
              <a:gd name="connsiteY4" fmla="*/ 947737 h 947737"/>
              <a:gd name="connsiteX5" fmla="*/ 180975 w 804863"/>
              <a:gd name="connsiteY5" fmla="*/ 466725 h 947737"/>
              <a:gd name="connsiteX6" fmla="*/ 0 w 804863"/>
              <a:gd name="connsiteY6" fmla="*/ 461962 h 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863" h="947737">
                <a:moveTo>
                  <a:pt x="0" y="461962"/>
                </a:moveTo>
                <a:lnTo>
                  <a:pt x="0" y="0"/>
                </a:lnTo>
                <a:lnTo>
                  <a:pt x="804863" y="0"/>
                </a:lnTo>
                <a:lnTo>
                  <a:pt x="804863" y="947737"/>
                </a:lnTo>
                <a:lnTo>
                  <a:pt x="180975" y="947737"/>
                </a:lnTo>
                <a:lnTo>
                  <a:pt x="180975" y="466725"/>
                </a:lnTo>
                <a:lnTo>
                  <a:pt x="0" y="46196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E507BFC-BB6F-44AF-8B4A-54C9732EDF23}"/>
              </a:ext>
            </a:extLst>
          </p:cNvPr>
          <p:cNvSpPr/>
          <p:nvPr/>
        </p:nvSpPr>
        <p:spPr>
          <a:xfrm>
            <a:off x="6610350" y="2552700"/>
            <a:ext cx="814388" cy="1209675"/>
          </a:xfrm>
          <a:custGeom>
            <a:avLst/>
            <a:gdLst>
              <a:gd name="connsiteX0" fmla="*/ 0 w 814388"/>
              <a:gd name="connsiteY0" fmla="*/ 1200150 h 1209675"/>
              <a:gd name="connsiteX1" fmla="*/ 0 w 814388"/>
              <a:gd name="connsiteY1" fmla="*/ 261937 h 1209675"/>
              <a:gd name="connsiteX2" fmla="*/ 419100 w 814388"/>
              <a:gd name="connsiteY2" fmla="*/ 261937 h 1209675"/>
              <a:gd name="connsiteX3" fmla="*/ 419100 w 814388"/>
              <a:gd name="connsiteY3" fmla="*/ 0 h 1209675"/>
              <a:gd name="connsiteX4" fmla="*/ 814388 w 814388"/>
              <a:gd name="connsiteY4" fmla="*/ 0 h 1209675"/>
              <a:gd name="connsiteX5" fmla="*/ 814388 w 814388"/>
              <a:gd name="connsiteY5" fmla="*/ 733425 h 1209675"/>
              <a:gd name="connsiteX6" fmla="*/ 633413 w 814388"/>
              <a:gd name="connsiteY6" fmla="*/ 733425 h 1209675"/>
              <a:gd name="connsiteX7" fmla="*/ 633413 w 814388"/>
              <a:gd name="connsiteY7" fmla="*/ 1209675 h 1209675"/>
              <a:gd name="connsiteX8" fmla="*/ 0 w 814388"/>
              <a:gd name="connsiteY8" fmla="*/ 120015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388" h="1209675">
                <a:moveTo>
                  <a:pt x="0" y="1200150"/>
                </a:moveTo>
                <a:lnTo>
                  <a:pt x="0" y="261937"/>
                </a:lnTo>
                <a:lnTo>
                  <a:pt x="419100" y="261937"/>
                </a:lnTo>
                <a:lnTo>
                  <a:pt x="419100" y="0"/>
                </a:lnTo>
                <a:lnTo>
                  <a:pt x="814388" y="0"/>
                </a:lnTo>
                <a:lnTo>
                  <a:pt x="814388" y="733425"/>
                </a:lnTo>
                <a:lnTo>
                  <a:pt x="633413" y="733425"/>
                </a:lnTo>
                <a:lnTo>
                  <a:pt x="633413" y="1209675"/>
                </a:lnTo>
                <a:lnTo>
                  <a:pt x="0" y="12001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33BDD68-FE6F-49F2-B13A-3DFCEF191DBB}"/>
              </a:ext>
            </a:extLst>
          </p:cNvPr>
          <p:cNvSpPr/>
          <p:nvPr/>
        </p:nvSpPr>
        <p:spPr>
          <a:xfrm>
            <a:off x="7467600" y="2557462"/>
            <a:ext cx="804863" cy="1204913"/>
          </a:xfrm>
          <a:custGeom>
            <a:avLst/>
            <a:gdLst>
              <a:gd name="connsiteX0" fmla="*/ 0 w 804863"/>
              <a:gd name="connsiteY0" fmla="*/ 719138 h 1204913"/>
              <a:gd name="connsiteX1" fmla="*/ 0 w 804863"/>
              <a:gd name="connsiteY1" fmla="*/ 0 h 1204913"/>
              <a:gd name="connsiteX2" fmla="*/ 390525 w 804863"/>
              <a:gd name="connsiteY2" fmla="*/ 0 h 1204913"/>
              <a:gd name="connsiteX3" fmla="*/ 390525 w 804863"/>
              <a:gd name="connsiteY3" fmla="*/ 257175 h 1204913"/>
              <a:gd name="connsiteX4" fmla="*/ 804863 w 804863"/>
              <a:gd name="connsiteY4" fmla="*/ 257175 h 1204913"/>
              <a:gd name="connsiteX5" fmla="*/ 804863 w 804863"/>
              <a:gd name="connsiteY5" fmla="*/ 1204913 h 1204913"/>
              <a:gd name="connsiteX6" fmla="*/ 166688 w 804863"/>
              <a:gd name="connsiteY6" fmla="*/ 1204913 h 1204913"/>
              <a:gd name="connsiteX7" fmla="*/ 166688 w 804863"/>
              <a:gd name="connsiteY7" fmla="*/ 723900 h 1204913"/>
              <a:gd name="connsiteX8" fmla="*/ 0 w 804863"/>
              <a:gd name="connsiteY8" fmla="*/ 719138 h 120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863" h="1204913">
                <a:moveTo>
                  <a:pt x="0" y="719138"/>
                </a:moveTo>
                <a:lnTo>
                  <a:pt x="0" y="0"/>
                </a:lnTo>
                <a:lnTo>
                  <a:pt x="390525" y="0"/>
                </a:lnTo>
                <a:lnTo>
                  <a:pt x="390525" y="257175"/>
                </a:lnTo>
                <a:lnTo>
                  <a:pt x="804863" y="257175"/>
                </a:lnTo>
                <a:lnTo>
                  <a:pt x="804863" y="1204913"/>
                </a:lnTo>
                <a:lnTo>
                  <a:pt x="166688" y="1204913"/>
                </a:lnTo>
                <a:lnTo>
                  <a:pt x="166688" y="723900"/>
                </a:lnTo>
                <a:lnTo>
                  <a:pt x="0" y="71913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A72D376-E1E7-410A-88C0-5BD6E3033B6E}"/>
              </a:ext>
            </a:extLst>
          </p:cNvPr>
          <p:cNvSpPr/>
          <p:nvPr/>
        </p:nvSpPr>
        <p:spPr>
          <a:xfrm>
            <a:off x="6629400" y="4638675"/>
            <a:ext cx="814388" cy="1214437"/>
          </a:xfrm>
          <a:custGeom>
            <a:avLst/>
            <a:gdLst>
              <a:gd name="connsiteX0" fmla="*/ 0 w 814388"/>
              <a:gd name="connsiteY0" fmla="*/ 0 h 1214437"/>
              <a:gd name="connsiteX1" fmla="*/ 814388 w 814388"/>
              <a:gd name="connsiteY1" fmla="*/ 0 h 1214437"/>
              <a:gd name="connsiteX2" fmla="*/ 814388 w 814388"/>
              <a:gd name="connsiteY2" fmla="*/ 728662 h 1214437"/>
              <a:gd name="connsiteX3" fmla="*/ 638175 w 814388"/>
              <a:gd name="connsiteY3" fmla="*/ 728662 h 1214437"/>
              <a:gd name="connsiteX4" fmla="*/ 638175 w 814388"/>
              <a:gd name="connsiteY4" fmla="*/ 1214437 h 1214437"/>
              <a:gd name="connsiteX5" fmla="*/ 200025 w 814388"/>
              <a:gd name="connsiteY5" fmla="*/ 1214437 h 1214437"/>
              <a:gd name="connsiteX6" fmla="*/ 200025 w 814388"/>
              <a:gd name="connsiteY6" fmla="*/ 1143000 h 1214437"/>
              <a:gd name="connsiteX7" fmla="*/ 0 w 814388"/>
              <a:gd name="connsiteY7" fmla="*/ 1143000 h 1214437"/>
              <a:gd name="connsiteX8" fmla="*/ 0 w 814388"/>
              <a:gd name="connsiteY8" fmla="*/ 0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388" h="1214437">
                <a:moveTo>
                  <a:pt x="0" y="0"/>
                </a:moveTo>
                <a:lnTo>
                  <a:pt x="814388" y="0"/>
                </a:lnTo>
                <a:lnTo>
                  <a:pt x="814388" y="728662"/>
                </a:lnTo>
                <a:lnTo>
                  <a:pt x="638175" y="728662"/>
                </a:lnTo>
                <a:lnTo>
                  <a:pt x="638175" y="1214437"/>
                </a:lnTo>
                <a:lnTo>
                  <a:pt x="200025" y="1214437"/>
                </a:lnTo>
                <a:lnTo>
                  <a:pt x="200025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654DD52-308E-4E6D-8AD4-2122700E5AC4}"/>
              </a:ext>
            </a:extLst>
          </p:cNvPr>
          <p:cNvSpPr/>
          <p:nvPr/>
        </p:nvSpPr>
        <p:spPr>
          <a:xfrm>
            <a:off x="7477125" y="4643437"/>
            <a:ext cx="814388" cy="1200150"/>
          </a:xfrm>
          <a:custGeom>
            <a:avLst/>
            <a:gdLst>
              <a:gd name="connsiteX0" fmla="*/ 0 w 814388"/>
              <a:gd name="connsiteY0" fmla="*/ 723900 h 1200150"/>
              <a:gd name="connsiteX1" fmla="*/ 0 w 814388"/>
              <a:gd name="connsiteY1" fmla="*/ 0 h 1200150"/>
              <a:gd name="connsiteX2" fmla="*/ 814388 w 814388"/>
              <a:gd name="connsiteY2" fmla="*/ 0 h 1200150"/>
              <a:gd name="connsiteX3" fmla="*/ 814388 w 814388"/>
              <a:gd name="connsiteY3" fmla="*/ 1123950 h 1200150"/>
              <a:gd name="connsiteX4" fmla="*/ 604838 w 814388"/>
              <a:gd name="connsiteY4" fmla="*/ 1123950 h 1200150"/>
              <a:gd name="connsiteX5" fmla="*/ 604838 w 814388"/>
              <a:gd name="connsiteY5" fmla="*/ 1200150 h 1200150"/>
              <a:gd name="connsiteX6" fmla="*/ 185738 w 814388"/>
              <a:gd name="connsiteY6" fmla="*/ 1200150 h 1200150"/>
              <a:gd name="connsiteX7" fmla="*/ 185738 w 814388"/>
              <a:gd name="connsiteY7" fmla="*/ 719138 h 1200150"/>
              <a:gd name="connsiteX8" fmla="*/ 0 w 814388"/>
              <a:gd name="connsiteY8" fmla="*/ 72390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388" h="1200150">
                <a:moveTo>
                  <a:pt x="0" y="723900"/>
                </a:moveTo>
                <a:lnTo>
                  <a:pt x="0" y="0"/>
                </a:lnTo>
                <a:lnTo>
                  <a:pt x="814388" y="0"/>
                </a:lnTo>
                <a:lnTo>
                  <a:pt x="814388" y="1123950"/>
                </a:lnTo>
                <a:lnTo>
                  <a:pt x="604838" y="1123950"/>
                </a:lnTo>
                <a:lnTo>
                  <a:pt x="604838" y="1200150"/>
                </a:lnTo>
                <a:lnTo>
                  <a:pt x="185738" y="1200150"/>
                </a:lnTo>
                <a:lnTo>
                  <a:pt x="185738" y="719138"/>
                </a:lnTo>
                <a:lnTo>
                  <a:pt x="0" y="72390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A6D450-DBA1-4360-9D48-B8A09E31AEDB}"/>
              </a:ext>
            </a:extLst>
          </p:cNvPr>
          <p:cNvSpPr txBox="1"/>
          <p:nvPr/>
        </p:nvSpPr>
        <p:spPr>
          <a:xfrm>
            <a:off x="920243" y="5087448"/>
            <a:ext cx="1253989" cy="132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1/2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1/2 </a:t>
            </a:r>
            <a:r>
              <a:rPr lang="en-US" sz="1100" dirty="0" err="1">
                <a:latin typeface="NewParis Skyline" panose="020B0504000000000000" pitchFamily="34" charset="0"/>
              </a:rPr>
              <a:t>miva</a:t>
            </a:r>
            <a:endParaRPr lang="en-US" sz="1100" dirty="0">
              <a:latin typeface="NewParis Skyline" panose="020B0504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2/3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2/4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en-US" sz="1050" dirty="0">
              <a:latin typeface="NewParis Skyline" panose="020B0504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15D95F-6A40-4A60-9197-E2E95633B604}"/>
              </a:ext>
            </a:extLst>
          </p:cNvPr>
          <p:cNvSpPr/>
          <p:nvPr/>
        </p:nvSpPr>
        <p:spPr>
          <a:xfrm>
            <a:off x="365760" y="5173980"/>
            <a:ext cx="378099" cy="178118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0A3842-9340-4BAA-8DEF-24ABAAEFBF28}"/>
              </a:ext>
            </a:extLst>
          </p:cNvPr>
          <p:cNvSpPr/>
          <p:nvPr/>
        </p:nvSpPr>
        <p:spPr>
          <a:xfrm>
            <a:off x="365760" y="5423627"/>
            <a:ext cx="378099" cy="17811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C2F6EF-F70D-4688-8D80-61BF7526FE32}"/>
              </a:ext>
            </a:extLst>
          </p:cNvPr>
          <p:cNvSpPr/>
          <p:nvPr/>
        </p:nvSpPr>
        <p:spPr>
          <a:xfrm>
            <a:off x="365760" y="5674115"/>
            <a:ext cx="378099" cy="17811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9F683F-17DF-4296-BAEB-FF8E89EB574D}"/>
              </a:ext>
            </a:extLst>
          </p:cNvPr>
          <p:cNvSpPr/>
          <p:nvPr/>
        </p:nvSpPr>
        <p:spPr>
          <a:xfrm>
            <a:off x="365760" y="5926376"/>
            <a:ext cx="378099" cy="178118"/>
          </a:xfrm>
          <a:prstGeom prst="rect">
            <a:avLst/>
          </a:pr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D92059F-6DDF-4A93-AFD4-19ECA4FB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3282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52D3E8-8AE2-45E4-A33C-A0A6918B5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35640" r="8535" b="29312"/>
          <a:stretch/>
        </p:blipFill>
        <p:spPr>
          <a:xfrm>
            <a:off x="2825880" y="346090"/>
            <a:ext cx="5610886" cy="1803386"/>
          </a:xfrm>
          <a:prstGeom prst="rect">
            <a:avLst/>
          </a:prstGeom>
        </p:spPr>
      </p:pic>
      <p:pic>
        <p:nvPicPr>
          <p:cNvPr id="7" name="Picture 6" descr="A close up of a mans face&#10;&#10;Description automatically generated">
            <a:extLst>
              <a:ext uri="{FF2B5EF4-FFF2-40B4-BE49-F238E27FC236}">
                <a16:creationId xmlns:a16="http://schemas.microsoft.com/office/drawing/2014/main" id="{871F8D76-C7B0-4C64-826D-9FC649560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34053" r="12917" b="27612"/>
          <a:stretch/>
        </p:blipFill>
        <p:spPr>
          <a:xfrm>
            <a:off x="2770165" y="4332437"/>
            <a:ext cx="5515792" cy="1972532"/>
          </a:xfrm>
          <a:prstGeom prst="rect">
            <a:avLst/>
          </a:prstGeom>
        </p:spPr>
      </p:pic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5B0289-A949-4C5A-A9D4-DED19351B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35788" r="12911" b="28507"/>
          <a:stretch/>
        </p:blipFill>
        <p:spPr>
          <a:xfrm>
            <a:off x="2842547" y="2339054"/>
            <a:ext cx="5445800" cy="183722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364253A-9175-4B0C-82D1-798F6A7E143C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huur – blok X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C7BC8281-06B0-41F0-BD53-CF65EE3E7A3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8" name="Tekstvak 8">
            <a:extLst>
              <a:ext uri="{FF2B5EF4-FFF2-40B4-BE49-F238E27FC236}">
                <a16:creationId xmlns:a16="http://schemas.microsoft.com/office/drawing/2014/main" id="{9AF7162B-AF9F-4395-99FD-41EEBC528605}"/>
              </a:ext>
            </a:extLst>
          </p:cNvPr>
          <p:cNvSpPr txBox="1"/>
          <p:nvPr/>
        </p:nvSpPr>
        <p:spPr>
          <a:xfrm>
            <a:off x="2274594" y="1823517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+2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0" name="Tekstvak 8">
            <a:extLst>
              <a:ext uri="{FF2B5EF4-FFF2-40B4-BE49-F238E27FC236}">
                <a16:creationId xmlns:a16="http://schemas.microsoft.com/office/drawing/2014/main" id="{ACDB78BD-5DC5-402E-A650-68CA75141BD3}"/>
              </a:ext>
            </a:extLst>
          </p:cNvPr>
          <p:cNvSpPr txBox="1"/>
          <p:nvPr/>
        </p:nvSpPr>
        <p:spPr>
          <a:xfrm>
            <a:off x="2274594" y="3837875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+1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2" name="Tekstvak 8">
            <a:extLst>
              <a:ext uri="{FF2B5EF4-FFF2-40B4-BE49-F238E27FC236}">
                <a16:creationId xmlns:a16="http://schemas.microsoft.com/office/drawing/2014/main" id="{7E63374D-A6E6-453A-B147-2A58B6CD9A7C}"/>
              </a:ext>
            </a:extLst>
          </p:cNvPr>
          <p:cNvSpPr txBox="1"/>
          <p:nvPr/>
        </p:nvSpPr>
        <p:spPr>
          <a:xfrm>
            <a:off x="2274594" y="5852233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+0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9D32734-13ED-443B-8C34-409F56F7FECD}"/>
              </a:ext>
            </a:extLst>
          </p:cNvPr>
          <p:cNvSpPr/>
          <p:nvPr/>
        </p:nvSpPr>
        <p:spPr>
          <a:xfrm>
            <a:off x="3224213" y="833438"/>
            <a:ext cx="1662112" cy="1190625"/>
          </a:xfrm>
          <a:custGeom>
            <a:avLst/>
            <a:gdLst>
              <a:gd name="connsiteX0" fmla="*/ 0 w 1662112"/>
              <a:gd name="connsiteY0" fmla="*/ 814387 h 1190625"/>
              <a:gd name="connsiteX1" fmla="*/ 0 w 1662112"/>
              <a:gd name="connsiteY1" fmla="*/ 0 h 1190625"/>
              <a:gd name="connsiteX2" fmla="*/ 1662112 w 1662112"/>
              <a:gd name="connsiteY2" fmla="*/ 0 h 1190625"/>
              <a:gd name="connsiteX3" fmla="*/ 1662112 w 1662112"/>
              <a:gd name="connsiteY3" fmla="*/ 1190625 h 1190625"/>
              <a:gd name="connsiteX4" fmla="*/ 1219200 w 1662112"/>
              <a:gd name="connsiteY4" fmla="*/ 1190625 h 1190625"/>
              <a:gd name="connsiteX5" fmla="*/ 1219200 w 1662112"/>
              <a:gd name="connsiteY5" fmla="*/ 866775 h 1190625"/>
              <a:gd name="connsiteX6" fmla="*/ 1004887 w 1662112"/>
              <a:gd name="connsiteY6" fmla="*/ 866775 h 1190625"/>
              <a:gd name="connsiteX7" fmla="*/ 1004887 w 1662112"/>
              <a:gd name="connsiteY7" fmla="*/ 609600 h 1190625"/>
              <a:gd name="connsiteX8" fmla="*/ 652462 w 1662112"/>
              <a:gd name="connsiteY8" fmla="*/ 609600 h 1190625"/>
              <a:gd name="connsiteX9" fmla="*/ 652462 w 1662112"/>
              <a:gd name="connsiteY9" fmla="*/ 823912 h 1190625"/>
              <a:gd name="connsiteX10" fmla="*/ 0 w 1662112"/>
              <a:gd name="connsiteY10" fmla="*/ 814387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2112" h="1190625">
                <a:moveTo>
                  <a:pt x="0" y="814387"/>
                </a:moveTo>
                <a:lnTo>
                  <a:pt x="0" y="0"/>
                </a:lnTo>
                <a:lnTo>
                  <a:pt x="1662112" y="0"/>
                </a:lnTo>
                <a:lnTo>
                  <a:pt x="1662112" y="1190625"/>
                </a:lnTo>
                <a:lnTo>
                  <a:pt x="1219200" y="1190625"/>
                </a:lnTo>
                <a:lnTo>
                  <a:pt x="1219200" y="866775"/>
                </a:lnTo>
                <a:lnTo>
                  <a:pt x="1004887" y="866775"/>
                </a:lnTo>
                <a:lnTo>
                  <a:pt x="1004887" y="609600"/>
                </a:lnTo>
                <a:lnTo>
                  <a:pt x="652462" y="609600"/>
                </a:lnTo>
                <a:lnTo>
                  <a:pt x="652462" y="823912"/>
                </a:lnTo>
                <a:lnTo>
                  <a:pt x="0" y="814387"/>
                </a:lnTo>
                <a:close/>
              </a:path>
            </a:pathLst>
          </a:cu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3BB39B-08F2-4DDA-B5AA-3A9D82A958AE}"/>
              </a:ext>
            </a:extLst>
          </p:cNvPr>
          <p:cNvSpPr/>
          <p:nvPr/>
        </p:nvSpPr>
        <p:spPr>
          <a:xfrm>
            <a:off x="3219450" y="2552700"/>
            <a:ext cx="809625" cy="1457325"/>
          </a:xfrm>
          <a:custGeom>
            <a:avLst/>
            <a:gdLst>
              <a:gd name="connsiteX0" fmla="*/ 0 w 809625"/>
              <a:gd name="connsiteY0" fmla="*/ 1452563 h 1457325"/>
              <a:gd name="connsiteX1" fmla="*/ 0 w 809625"/>
              <a:gd name="connsiteY1" fmla="*/ 266700 h 1457325"/>
              <a:gd name="connsiteX2" fmla="*/ 457200 w 809625"/>
              <a:gd name="connsiteY2" fmla="*/ 266700 h 1457325"/>
              <a:gd name="connsiteX3" fmla="*/ 457200 w 809625"/>
              <a:gd name="connsiteY3" fmla="*/ 0 h 1457325"/>
              <a:gd name="connsiteX4" fmla="*/ 809625 w 809625"/>
              <a:gd name="connsiteY4" fmla="*/ 0 h 1457325"/>
              <a:gd name="connsiteX5" fmla="*/ 809625 w 809625"/>
              <a:gd name="connsiteY5" fmla="*/ 876300 h 1457325"/>
              <a:gd name="connsiteX6" fmla="*/ 647700 w 809625"/>
              <a:gd name="connsiteY6" fmla="*/ 876300 h 1457325"/>
              <a:gd name="connsiteX7" fmla="*/ 647700 w 809625"/>
              <a:gd name="connsiteY7" fmla="*/ 1457325 h 1457325"/>
              <a:gd name="connsiteX8" fmla="*/ 0 w 809625"/>
              <a:gd name="connsiteY8" fmla="*/ 1452563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25" h="1457325">
                <a:moveTo>
                  <a:pt x="0" y="1452563"/>
                </a:moveTo>
                <a:lnTo>
                  <a:pt x="0" y="266700"/>
                </a:lnTo>
                <a:lnTo>
                  <a:pt x="457200" y="266700"/>
                </a:lnTo>
                <a:lnTo>
                  <a:pt x="457200" y="0"/>
                </a:lnTo>
                <a:lnTo>
                  <a:pt x="809625" y="0"/>
                </a:lnTo>
                <a:lnTo>
                  <a:pt x="809625" y="876300"/>
                </a:lnTo>
                <a:lnTo>
                  <a:pt x="647700" y="876300"/>
                </a:lnTo>
                <a:lnTo>
                  <a:pt x="647700" y="1457325"/>
                </a:lnTo>
                <a:lnTo>
                  <a:pt x="0" y="1452563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EFA6CE-A82F-436B-A2DD-C6FF5E388AB9}"/>
              </a:ext>
            </a:extLst>
          </p:cNvPr>
          <p:cNvSpPr/>
          <p:nvPr/>
        </p:nvSpPr>
        <p:spPr>
          <a:xfrm>
            <a:off x="4071938" y="2552700"/>
            <a:ext cx="804862" cy="1457325"/>
          </a:xfrm>
          <a:custGeom>
            <a:avLst/>
            <a:gdLst>
              <a:gd name="connsiteX0" fmla="*/ 0 w 804862"/>
              <a:gd name="connsiteY0" fmla="*/ 866775 h 1457325"/>
              <a:gd name="connsiteX1" fmla="*/ 0 w 804862"/>
              <a:gd name="connsiteY1" fmla="*/ 0 h 1457325"/>
              <a:gd name="connsiteX2" fmla="*/ 357187 w 804862"/>
              <a:gd name="connsiteY2" fmla="*/ 0 h 1457325"/>
              <a:gd name="connsiteX3" fmla="*/ 357187 w 804862"/>
              <a:gd name="connsiteY3" fmla="*/ 257175 h 1457325"/>
              <a:gd name="connsiteX4" fmla="*/ 804862 w 804862"/>
              <a:gd name="connsiteY4" fmla="*/ 257175 h 1457325"/>
              <a:gd name="connsiteX5" fmla="*/ 804862 w 804862"/>
              <a:gd name="connsiteY5" fmla="*/ 1457325 h 1457325"/>
              <a:gd name="connsiteX6" fmla="*/ 152400 w 804862"/>
              <a:gd name="connsiteY6" fmla="*/ 1457325 h 1457325"/>
              <a:gd name="connsiteX7" fmla="*/ 152400 w 804862"/>
              <a:gd name="connsiteY7" fmla="*/ 871538 h 1457325"/>
              <a:gd name="connsiteX8" fmla="*/ 0 w 804862"/>
              <a:gd name="connsiteY8" fmla="*/ 8667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862" h="1457325">
                <a:moveTo>
                  <a:pt x="0" y="866775"/>
                </a:moveTo>
                <a:lnTo>
                  <a:pt x="0" y="0"/>
                </a:lnTo>
                <a:lnTo>
                  <a:pt x="357187" y="0"/>
                </a:lnTo>
                <a:lnTo>
                  <a:pt x="357187" y="257175"/>
                </a:lnTo>
                <a:lnTo>
                  <a:pt x="804862" y="257175"/>
                </a:lnTo>
                <a:lnTo>
                  <a:pt x="804862" y="1457325"/>
                </a:lnTo>
                <a:lnTo>
                  <a:pt x="152400" y="1457325"/>
                </a:lnTo>
                <a:lnTo>
                  <a:pt x="152400" y="871538"/>
                </a:lnTo>
                <a:lnTo>
                  <a:pt x="0" y="866775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155F7B-5EB0-43ED-B043-A948F57F8169}"/>
              </a:ext>
            </a:extLst>
          </p:cNvPr>
          <p:cNvSpPr/>
          <p:nvPr/>
        </p:nvSpPr>
        <p:spPr>
          <a:xfrm>
            <a:off x="4078288" y="4643438"/>
            <a:ext cx="800100" cy="1447800"/>
          </a:xfrm>
          <a:custGeom>
            <a:avLst/>
            <a:gdLst>
              <a:gd name="connsiteX0" fmla="*/ 0 w 800100"/>
              <a:gd name="connsiteY0" fmla="*/ 866775 h 1447800"/>
              <a:gd name="connsiteX1" fmla="*/ 0 w 800100"/>
              <a:gd name="connsiteY1" fmla="*/ 0 h 1447800"/>
              <a:gd name="connsiteX2" fmla="*/ 800100 w 800100"/>
              <a:gd name="connsiteY2" fmla="*/ 0 h 1447800"/>
              <a:gd name="connsiteX3" fmla="*/ 800100 w 800100"/>
              <a:gd name="connsiteY3" fmla="*/ 1381125 h 1447800"/>
              <a:gd name="connsiteX4" fmla="*/ 566737 w 800100"/>
              <a:gd name="connsiteY4" fmla="*/ 1381125 h 1447800"/>
              <a:gd name="connsiteX5" fmla="*/ 566737 w 800100"/>
              <a:gd name="connsiteY5" fmla="*/ 1447800 h 1447800"/>
              <a:gd name="connsiteX6" fmla="*/ 157162 w 800100"/>
              <a:gd name="connsiteY6" fmla="*/ 1447800 h 1447800"/>
              <a:gd name="connsiteX7" fmla="*/ 157162 w 800100"/>
              <a:gd name="connsiteY7" fmla="*/ 871537 h 1447800"/>
              <a:gd name="connsiteX8" fmla="*/ 0 w 800100"/>
              <a:gd name="connsiteY8" fmla="*/ 866775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0" h="1447800">
                <a:moveTo>
                  <a:pt x="0" y="866775"/>
                </a:moveTo>
                <a:lnTo>
                  <a:pt x="0" y="0"/>
                </a:lnTo>
                <a:lnTo>
                  <a:pt x="800100" y="0"/>
                </a:lnTo>
                <a:lnTo>
                  <a:pt x="800100" y="1381125"/>
                </a:lnTo>
                <a:lnTo>
                  <a:pt x="566737" y="1381125"/>
                </a:lnTo>
                <a:lnTo>
                  <a:pt x="566737" y="1447800"/>
                </a:lnTo>
                <a:lnTo>
                  <a:pt x="157162" y="1447800"/>
                </a:lnTo>
                <a:lnTo>
                  <a:pt x="157162" y="871537"/>
                </a:lnTo>
                <a:lnTo>
                  <a:pt x="0" y="86677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A106ED-2000-4BF0-B23C-04A326670868}"/>
              </a:ext>
            </a:extLst>
          </p:cNvPr>
          <p:cNvSpPr/>
          <p:nvPr/>
        </p:nvSpPr>
        <p:spPr>
          <a:xfrm>
            <a:off x="4918075" y="4643437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F667AF-D7C8-4480-933A-5D87BFA7EBCC}"/>
              </a:ext>
            </a:extLst>
          </p:cNvPr>
          <p:cNvSpPr/>
          <p:nvPr/>
        </p:nvSpPr>
        <p:spPr>
          <a:xfrm>
            <a:off x="5681839" y="4643437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E89C3C-2F50-42EB-97CD-23257D042B21}"/>
              </a:ext>
            </a:extLst>
          </p:cNvPr>
          <p:cNvSpPr/>
          <p:nvPr/>
        </p:nvSpPr>
        <p:spPr>
          <a:xfrm>
            <a:off x="6455127" y="4642754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85893C-F53D-412B-846D-D8A0AF46EBED}"/>
              </a:ext>
            </a:extLst>
          </p:cNvPr>
          <p:cNvSpPr/>
          <p:nvPr/>
        </p:nvSpPr>
        <p:spPr>
          <a:xfrm>
            <a:off x="7226034" y="4642753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F2B6E5-4110-406B-B8DE-1DE28A5E8522}"/>
              </a:ext>
            </a:extLst>
          </p:cNvPr>
          <p:cNvSpPr/>
          <p:nvPr/>
        </p:nvSpPr>
        <p:spPr>
          <a:xfrm>
            <a:off x="4916873" y="2559525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1959A3-E72F-4BA3-9D7E-408CA7EA3016}"/>
              </a:ext>
            </a:extLst>
          </p:cNvPr>
          <p:cNvSpPr/>
          <p:nvPr/>
        </p:nvSpPr>
        <p:spPr>
          <a:xfrm>
            <a:off x="5680637" y="2559525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EFD0D78-0F04-41BF-977E-4BEFAFB2CBAC}"/>
              </a:ext>
            </a:extLst>
          </p:cNvPr>
          <p:cNvSpPr/>
          <p:nvPr/>
        </p:nvSpPr>
        <p:spPr>
          <a:xfrm>
            <a:off x="6453925" y="2558842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E3B54-1EEB-40FF-9F97-5AC82C0A3090}"/>
              </a:ext>
            </a:extLst>
          </p:cNvPr>
          <p:cNvSpPr/>
          <p:nvPr/>
        </p:nvSpPr>
        <p:spPr>
          <a:xfrm>
            <a:off x="7224832" y="2558841"/>
            <a:ext cx="725465" cy="107473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B4E560-314C-40CB-A95C-F676688A382F}"/>
              </a:ext>
            </a:extLst>
          </p:cNvPr>
          <p:cNvSpPr/>
          <p:nvPr/>
        </p:nvSpPr>
        <p:spPr>
          <a:xfrm>
            <a:off x="4916873" y="830093"/>
            <a:ext cx="725465" cy="82725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1C3845-28B1-40F2-BDE0-70241B1C993C}"/>
              </a:ext>
            </a:extLst>
          </p:cNvPr>
          <p:cNvSpPr/>
          <p:nvPr/>
        </p:nvSpPr>
        <p:spPr>
          <a:xfrm>
            <a:off x="5680637" y="830093"/>
            <a:ext cx="725465" cy="82725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3959E1-2741-422B-B37B-1EF4A4533336}"/>
              </a:ext>
            </a:extLst>
          </p:cNvPr>
          <p:cNvSpPr/>
          <p:nvPr/>
        </p:nvSpPr>
        <p:spPr>
          <a:xfrm>
            <a:off x="6453925" y="829410"/>
            <a:ext cx="725465" cy="82725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79F99B-E880-4C2C-8A12-F457FB680CEC}"/>
              </a:ext>
            </a:extLst>
          </p:cNvPr>
          <p:cNvSpPr/>
          <p:nvPr/>
        </p:nvSpPr>
        <p:spPr>
          <a:xfrm>
            <a:off x="7224832" y="829409"/>
            <a:ext cx="725465" cy="82725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65CB3B-5206-453E-B60A-9777BCD7A5A7}"/>
              </a:ext>
            </a:extLst>
          </p:cNvPr>
          <p:cNvSpPr txBox="1"/>
          <p:nvPr/>
        </p:nvSpPr>
        <p:spPr>
          <a:xfrm>
            <a:off x="920243" y="5087448"/>
            <a:ext cx="1306528" cy="132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1/2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1/2 </a:t>
            </a:r>
            <a:r>
              <a:rPr lang="en-US" sz="1100" dirty="0" err="1">
                <a:latin typeface="NewParis Skyline" panose="020B0504000000000000" pitchFamily="34" charset="0"/>
              </a:rPr>
              <a:t>miva</a:t>
            </a:r>
            <a:endParaRPr lang="en-US" sz="1100" dirty="0">
              <a:latin typeface="NewParis Skyline" panose="020B0504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4/6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2/4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en-US" sz="1050" dirty="0">
              <a:latin typeface="NewParis Skyline" panose="020B0504000000000000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BD63FB-ACE2-47C9-9F61-227C3D0AC005}"/>
              </a:ext>
            </a:extLst>
          </p:cNvPr>
          <p:cNvSpPr/>
          <p:nvPr/>
        </p:nvSpPr>
        <p:spPr>
          <a:xfrm>
            <a:off x="365760" y="5173980"/>
            <a:ext cx="378099" cy="178118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D32765-1BCC-433C-AD8D-9F205A5CD34A}"/>
              </a:ext>
            </a:extLst>
          </p:cNvPr>
          <p:cNvSpPr/>
          <p:nvPr/>
        </p:nvSpPr>
        <p:spPr>
          <a:xfrm>
            <a:off x="365760" y="5423627"/>
            <a:ext cx="378099" cy="17811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633696A-0DDA-4C27-A5EE-FA69F9297835}"/>
              </a:ext>
            </a:extLst>
          </p:cNvPr>
          <p:cNvSpPr/>
          <p:nvPr/>
        </p:nvSpPr>
        <p:spPr>
          <a:xfrm>
            <a:off x="365760" y="5674115"/>
            <a:ext cx="378099" cy="17811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FA512B-B405-4892-96BB-4261EA21292E}"/>
              </a:ext>
            </a:extLst>
          </p:cNvPr>
          <p:cNvSpPr/>
          <p:nvPr/>
        </p:nvSpPr>
        <p:spPr>
          <a:xfrm>
            <a:off x="365760" y="5926376"/>
            <a:ext cx="378099" cy="178118"/>
          </a:xfrm>
          <a:prstGeom prst="rect">
            <a:avLst/>
          </a:pr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6D1B78C-70AB-4565-942D-772D9192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185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1A1C80-2A1B-4809-8808-FCACF28B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22343" r="10678" b="39383"/>
          <a:stretch/>
        </p:blipFill>
        <p:spPr>
          <a:xfrm>
            <a:off x="2727710" y="4342433"/>
            <a:ext cx="5872681" cy="1969404"/>
          </a:xfrm>
          <a:prstGeom prst="rect">
            <a:avLst/>
          </a:prstGeom>
        </p:spPr>
      </p:pic>
      <p:pic>
        <p:nvPicPr>
          <p:cNvPr id="30" name="Picture 29" descr="A close up of a map&#10;&#10;Description automatically generated">
            <a:extLst>
              <a:ext uri="{FF2B5EF4-FFF2-40B4-BE49-F238E27FC236}">
                <a16:creationId xmlns:a16="http://schemas.microsoft.com/office/drawing/2014/main" id="{40DBA1CE-7E52-4BDD-AC82-3963812E59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35535" r="10545" b="26609"/>
          <a:stretch/>
        </p:blipFill>
        <p:spPr>
          <a:xfrm>
            <a:off x="2727101" y="2313383"/>
            <a:ext cx="5897105" cy="1947948"/>
          </a:xfrm>
          <a:prstGeom prst="rect">
            <a:avLst/>
          </a:prstGeom>
        </p:spPr>
      </p:pic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214956-5B33-476D-A375-62F864BD0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35759" r="10610" b="27025"/>
          <a:stretch/>
        </p:blipFill>
        <p:spPr>
          <a:xfrm>
            <a:off x="2724414" y="317299"/>
            <a:ext cx="5897105" cy="191498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364253A-9175-4B0C-82D1-798F6A7E143C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huur – blok W &amp; Y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C7BC8281-06B0-41F0-BD53-CF65EE3E7A3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8" name="Tekstvak 8">
            <a:extLst>
              <a:ext uri="{FF2B5EF4-FFF2-40B4-BE49-F238E27FC236}">
                <a16:creationId xmlns:a16="http://schemas.microsoft.com/office/drawing/2014/main" id="{9AF7162B-AF9F-4395-99FD-41EEBC528605}"/>
              </a:ext>
            </a:extLst>
          </p:cNvPr>
          <p:cNvSpPr txBox="1"/>
          <p:nvPr/>
        </p:nvSpPr>
        <p:spPr>
          <a:xfrm>
            <a:off x="2274594" y="1823517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+2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0" name="Tekstvak 8">
            <a:extLst>
              <a:ext uri="{FF2B5EF4-FFF2-40B4-BE49-F238E27FC236}">
                <a16:creationId xmlns:a16="http://schemas.microsoft.com/office/drawing/2014/main" id="{ACDB78BD-5DC5-402E-A650-68CA75141BD3}"/>
              </a:ext>
            </a:extLst>
          </p:cNvPr>
          <p:cNvSpPr txBox="1"/>
          <p:nvPr/>
        </p:nvSpPr>
        <p:spPr>
          <a:xfrm>
            <a:off x="2274594" y="3837875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+1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2" name="Tekstvak 8">
            <a:extLst>
              <a:ext uri="{FF2B5EF4-FFF2-40B4-BE49-F238E27FC236}">
                <a16:creationId xmlns:a16="http://schemas.microsoft.com/office/drawing/2014/main" id="{7E63374D-A6E6-453A-B147-2A58B6CD9A7C}"/>
              </a:ext>
            </a:extLst>
          </p:cNvPr>
          <p:cNvSpPr txBox="1"/>
          <p:nvPr/>
        </p:nvSpPr>
        <p:spPr>
          <a:xfrm>
            <a:off x="2274594" y="5852233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+0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E8DA12B-890C-49E4-BCFA-68B92411EBF9}"/>
              </a:ext>
            </a:extLst>
          </p:cNvPr>
          <p:cNvSpPr/>
          <p:nvPr/>
        </p:nvSpPr>
        <p:spPr>
          <a:xfrm>
            <a:off x="3227768" y="4640199"/>
            <a:ext cx="809625" cy="1152525"/>
          </a:xfrm>
          <a:custGeom>
            <a:avLst/>
            <a:gdLst>
              <a:gd name="connsiteX0" fmla="*/ 0 w 809625"/>
              <a:gd name="connsiteY0" fmla="*/ 1143000 h 1152525"/>
              <a:gd name="connsiteX1" fmla="*/ 0 w 809625"/>
              <a:gd name="connsiteY1" fmla="*/ 0 h 1152525"/>
              <a:gd name="connsiteX2" fmla="*/ 809625 w 809625"/>
              <a:gd name="connsiteY2" fmla="*/ 0 h 1152525"/>
              <a:gd name="connsiteX3" fmla="*/ 809625 w 809625"/>
              <a:gd name="connsiteY3" fmla="*/ 862013 h 1152525"/>
              <a:gd name="connsiteX4" fmla="*/ 647700 w 809625"/>
              <a:gd name="connsiteY4" fmla="*/ 862013 h 1152525"/>
              <a:gd name="connsiteX5" fmla="*/ 647700 w 809625"/>
              <a:gd name="connsiteY5" fmla="*/ 1152525 h 1152525"/>
              <a:gd name="connsiteX6" fmla="*/ 0 w 809625"/>
              <a:gd name="connsiteY6" fmla="*/ 114300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625" h="1152525">
                <a:moveTo>
                  <a:pt x="0" y="1143000"/>
                </a:moveTo>
                <a:lnTo>
                  <a:pt x="0" y="0"/>
                </a:lnTo>
                <a:lnTo>
                  <a:pt x="809625" y="0"/>
                </a:lnTo>
                <a:lnTo>
                  <a:pt x="809625" y="862013"/>
                </a:lnTo>
                <a:lnTo>
                  <a:pt x="647700" y="862013"/>
                </a:lnTo>
                <a:lnTo>
                  <a:pt x="647700" y="1152525"/>
                </a:lnTo>
                <a:lnTo>
                  <a:pt x="0" y="114300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155F7B-5EB0-43ED-B043-A948F57F8169}"/>
              </a:ext>
            </a:extLst>
          </p:cNvPr>
          <p:cNvSpPr/>
          <p:nvPr/>
        </p:nvSpPr>
        <p:spPr>
          <a:xfrm>
            <a:off x="4075493" y="4635437"/>
            <a:ext cx="800100" cy="1447800"/>
          </a:xfrm>
          <a:custGeom>
            <a:avLst/>
            <a:gdLst>
              <a:gd name="connsiteX0" fmla="*/ 0 w 800100"/>
              <a:gd name="connsiteY0" fmla="*/ 866775 h 1447800"/>
              <a:gd name="connsiteX1" fmla="*/ 0 w 800100"/>
              <a:gd name="connsiteY1" fmla="*/ 0 h 1447800"/>
              <a:gd name="connsiteX2" fmla="*/ 800100 w 800100"/>
              <a:gd name="connsiteY2" fmla="*/ 0 h 1447800"/>
              <a:gd name="connsiteX3" fmla="*/ 800100 w 800100"/>
              <a:gd name="connsiteY3" fmla="*/ 1381125 h 1447800"/>
              <a:gd name="connsiteX4" fmla="*/ 566737 w 800100"/>
              <a:gd name="connsiteY4" fmla="*/ 1381125 h 1447800"/>
              <a:gd name="connsiteX5" fmla="*/ 566737 w 800100"/>
              <a:gd name="connsiteY5" fmla="*/ 1447800 h 1447800"/>
              <a:gd name="connsiteX6" fmla="*/ 157162 w 800100"/>
              <a:gd name="connsiteY6" fmla="*/ 1447800 h 1447800"/>
              <a:gd name="connsiteX7" fmla="*/ 157162 w 800100"/>
              <a:gd name="connsiteY7" fmla="*/ 871537 h 1447800"/>
              <a:gd name="connsiteX8" fmla="*/ 0 w 800100"/>
              <a:gd name="connsiteY8" fmla="*/ 866775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0" h="1447800">
                <a:moveTo>
                  <a:pt x="0" y="866775"/>
                </a:moveTo>
                <a:lnTo>
                  <a:pt x="0" y="0"/>
                </a:lnTo>
                <a:lnTo>
                  <a:pt x="800100" y="0"/>
                </a:lnTo>
                <a:lnTo>
                  <a:pt x="800100" y="1381125"/>
                </a:lnTo>
                <a:lnTo>
                  <a:pt x="566737" y="1381125"/>
                </a:lnTo>
                <a:lnTo>
                  <a:pt x="566737" y="1447800"/>
                </a:lnTo>
                <a:lnTo>
                  <a:pt x="157162" y="1447800"/>
                </a:lnTo>
                <a:lnTo>
                  <a:pt x="157162" y="871537"/>
                </a:lnTo>
                <a:lnTo>
                  <a:pt x="0" y="86677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1213C16-EC2A-495A-8617-4AFC66B8654C}"/>
              </a:ext>
            </a:extLst>
          </p:cNvPr>
          <p:cNvSpPr/>
          <p:nvPr/>
        </p:nvSpPr>
        <p:spPr>
          <a:xfrm>
            <a:off x="3219450" y="533400"/>
            <a:ext cx="1666875" cy="1209675"/>
          </a:xfrm>
          <a:custGeom>
            <a:avLst/>
            <a:gdLst>
              <a:gd name="connsiteX0" fmla="*/ 4763 w 1666875"/>
              <a:gd name="connsiteY0" fmla="*/ 0 h 1209675"/>
              <a:gd name="connsiteX1" fmla="*/ 1666875 w 1666875"/>
              <a:gd name="connsiteY1" fmla="*/ 0 h 1209675"/>
              <a:gd name="connsiteX2" fmla="*/ 1666875 w 1666875"/>
              <a:gd name="connsiteY2" fmla="*/ 1209675 h 1209675"/>
              <a:gd name="connsiteX3" fmla="*/ 1247775 w 1666875"/>
              <a:gd name="connsiteY3" fmla="*/ 1209675 h 1209675"/>
              <a:gd name="connsiteX4" fmla="*/ 1247775 w 1666875"/>
              <a:gd name="connsiteY4" fmla="*/ 847725 h 1209675"/>
              <a:gd name="connsiteX5" fmla="*/ 700088 w 1666875"/>
              <a:gd name="connsiteY5" fmla="*/ 847725 h 1209675"/>
              <a:gd name="connsiteX6" fmla="*/ 700088 w 1666875"/>
              <a:gd name="connsiteY6" fmla="*/ 823913 h 1209675"/>
              <a:gd name="connsiteX7" fmla="*/ 0 w 1666875"/>
              <a:gd name="connsiteY7" fmla="*/ 823913 h 1209675"/>
              <a:gd name="connsiteX8" fmla="*/ 4763 w 1666875"/>
              <a:gd name="connsiteY8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6875" h="1209675">
                <a:moveTo>
                  <a:pt x="4763" y="0"/>
                </a:moveTo>
                <a:lnTo>
                  <a:pt x="1666875" y="0"/>
                </a:lnTo>
                <a:lnTo>
                  <a:pt x="1666875" y="1209675"/>
                </a:lnTo>
                <a:lnTo>
                  <a:pt x="1247775" y="1209675"/>
                </a:lnTo>
                <a:lnTo>
                  <a:pt x="1247775" y="847725"/>
                </a:lnTo>
                <a:lnTo>
                  <a:pt x="700088" y="847725"/>
                </a:lnTo>
                <a:lnTo>
                  <a:pt x="700088" y="823913"/>
                </a:lnTo>
                <a:lnTo>
                  <a:pt x="0" y="823913"/>
                </a:lnTo>
                <a:cubicBezTo>
                  <a:pt x="1588" y="549275"/>
                  <a:pt x="3175" y="274638"/>
                  <a:pt x="4763" y="0"/>
                </a:cubicBezTo>
                <a:close/>
              </a:path>
            </a:pathLst>
          </a:cu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A3D4C11-1D83-40DC-B659-AAC177E379DE}"/>
              </a:ext>
            </a:extLst>
          </p:cNvPr>
          <p:cNvSpPr/>
          <p:nvPr/>
        </p:nvSpPr>
        <p:spPr>
          <a:xfrm>
            <a:off x="4919663" y="533400"/>
            <a:ext cx="819150" cy="833438"/>
          </a:xfrm>
          <a:custGeom>
            <a:avLst/>
            <a:gdLst>
              <a:gd name="connsiteX0" fmla="*/ 0 w 819150"/>
              <a:gd name="connsiteY0" fmla="*/ 0 h 833438"/>
              <a:gd name="connsiteX1" fmla="*/ 0 w 819150"/>
              <a:gd name="connsiteY1" fmla="*/ 833438 h 833438"/>
              <a:gd name="connsiteX2" fmla="*/ 819150 w 819150"/>
              <a:gd name="connsiteY2" fmla="*/ 833438 h 833438"/>
              <a:gd name="connsiteX3" fmla="*/ 819150 w 819150"/>
              <a:gd name="connsiteY3" fmla="*/ 4763 h 833438"/>
              <a:gd name="connsiteX4" fmla="*/ 0 w 819150"/>
              <a:gd name="connsiteY4" fmla="*/ 0 h 8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833438">
                <a:moveTo>
                  <a:pt x="0" y="0"/>
                </a:moveTo>
                <a:lnTo>
                  <a:pt x="0" y="833438"/>
                </a:lnTo>
                <a:lnTo>
                  <a:pt x="819150" y="833438"/>
                </a:lnTo>
                <a:lnTo>
                  <a:pt x="819150" y="47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12A815F-D082-4E6B-9B74-09377A6D5B56}"/>
              </a:ext>
            </a:extLst>
          </p:cNvPr>
          <p:cNvSpPr/>
          <p:nvPr/>
        </p:nvSpPr>
        <p:spPr>
          <a:xfrm>
            <a:off x="3224213" y="2552700"/>
            <a:ext cx="809625" cy="1443038"/>
          </a:xfrm>
          <a:custGeom>
            <a:avLst/>
            <a:gdLst>
              <a:gd name="connsiteX0" fmla="*/ 0 w 809625"/>
              <a:gd name="connsiteY0" fmla="*/ 1190625 h 1443038"/>
              <a:gd name="connsiteX1" fmla="*/ 0 w 809625"/>
              <a:gd name="connsiteY1" fmla="*/ 0 h 1443038"/>
              <a:gd name="connsiteX2" fmla="*/ 809625 w 809625"/>
              <a:gd name="connsiteY2" fmla="*/ 0 h 1443038"/>
              <a:gd name="connsiteX3" fmla="*/ 809625 w 809625"/>
              <a:gd name="connsiteY3" fmla="*/ 833438 h 1443038"/>
              <a:gd name="connsiteX4" fmla="*/ 647700 w 809625"/>
              <a:gd name="connsiteY4" fmla="*/ 833438 h 1443038"/>
              <a:gd name="connsiteX5" fmla="*/ 647700 w 809625"/>
              <a:gd name="connsiteY5" fmla="*/ 1443038 h 1443038"/>
              <a:gd name="connsiteX6" fmla="*/ 457200 w 809625"/>
              <a:gd name="connsiteY6" fmla="*/ 1443038 h 1443038"/>
              <a:gd name="connsiteX7" fmla="*/ 457200 w 809625"/>
              <a:gd name="connsiteY7" fmla="*/ 1195388 h 1443038"/>
              <a:gd name="connsiteX8" fmla="*/ 0 w 809625"/>
              <a:gd name="connsiteY8" fmla="*/ 119062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25" h="1443038">
                <a:moveTo>
                  <a:pt x="0" y="1190625"/>
                </a:moveTo>
                <a:lnTo>
                  <a:pt x="0" y="0"/>
                </a:lnTo>
                <a:lnTo>
                  <a:pt x="809625" y="0"/>
                </a:lnTo>
                <a:lnTo>
                  <a:pt x="809625" y="833438"/>
                </a:lnTo>
                <a:lnTo>
                  <a:pt x="647700" y="833438"/>
                </a:lnTo>
                <a:lnTo>
                  <a:pt x="647700" y="1443038"/>
                </a:lnTo>
                <a:lnTo>
                  <a:pt x="457200" y="1443038"/>
                </a:lnTo>
                <a:lnTo>
                  <a:pt x="457200" y="1195388"/>
                </a:lnTo>
                <a:lnTo>
                  <a:pt x="0" y="1190625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3378007-411E-48D6-ACC0-A8035671E23D}"/>
              </a:ext>
            </a:extLst>
          </p:cNvPr>
          <p:cNvSpPr/>
          <p:nvPr/>
        </p:nvSpPr>
        <p:spPr>
          <a:xfrm>
            <a:off x="4071938" y="2547938"/>
            <a:ext cx="809625" cy="1447800"/>
          </a:xfrm>
          <a:custGeom>
            <a:avLst/>
            <a:gdLst>
              <a:gd name="connsiteX0" fmla="*/ 0 w 809625"/>
              <a:gd name="connsiteY0" fmla="*/ 833437 h 1447800"/>
              <a:gd name="connsiteX1" fmla="*/ 0 w 809625"/>
              <a:gd name="connsiteY1" fmla="*/ 0 h 1447800"/>
              <a:gd name="connsiteX2" fmla="*/ 809625 w 809625"/>
              <a:gd name="connsiteY2" fmla="*/ 0 h 1447800"/>
              <a:gd name="connsiteX3" fmla="*/ 809625 w 809625"/>
              <a:gd name="connsiteY3" fmla="*/ 1195387 h 1447800"/>
              <a:gd name="connsiteX4" fmla="*/ 352425 w 809625"/>
              <a:gd name="connsiteY4" fmla="*/ 1195387 h 1447800"/>
              <a:gd name="connsiteX5" fmla="*/ 352425 w 809625"/>
              <a:gd name="connsiteY5" fmla="*/ 1447800 h 1447800"/>
              <a:gd name="connsiteX6" fmla="*/ 152400 w 809625"/>
              <a:gd name="connsiteY6" fmla="*/ 1447800 h 1447800"/>
              <a:gd name="connsiteX7" fmla="*/ 152400 w 809625"/>
              <a:gd name="connsiteY7" fmla="*/ 838200 h 1447800"/>
              <a:gd name="connsiteX8" fmla="*/ 0 w 809625"/>
              <a:gd name="connsiteY8" fmla="*/ 833437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25" h="1447800">
                <a:moveTo>
                  <a:pt x="0" y="833437"/>
                </a:moveTo>
                <a:lnTo>
                  <a:pt x="0" y="0"/>
                </a:lnTo>
                <a:lnTo>
                  <a:pt x="809625" y="0"/>
                </a:lnTo>
                <a:lnTo>
                  <a:pt x="809625" y="1195387"/>
                </a:lnTo>
                <a:lnTo>
                  <a:pt x="352425" y="1195387"/>
                </a:lnTo>
                <a:lnTo>
                  <a:pt x="352425" y="1447800"/>
                </a:lnTo>
                <a:lnTo>
                  <a:pt x="152400" y="1447800"/>
                </a:lnTo>
                <a:lnTo>
                  <a:pt x="152400" y="838200"/>
                </a:lnTo>
                <a:lnTo>
                  <a:pt x="0" y="833437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A007466-2736-452C-A966-0F528FE7EF16}"/>
              </a:ext>
            </a:extLst>
          </p:cNvPr>
          <p:cNvSpPr/>
          <p:nvPr/>
        </p:nvSpPr>
        <p:spPr>
          <a:xfrm>
            <a:off x="4924425" y="2547938"/>
            <a:ext cx="809625" cy="828675"/>
          </a:xfrm>
          <a:custGeom>
            <a:avLst/>
            <a:gdLst>
              <a:gd name="connsiteX0" fmla="*/ 0 w 809625"/>
              <a:gd name="connsiteY0" fmla="*/ 819150 h 828675"/>
              <a:gd name="connsiteX1" fmla="*/ 0 w 809625"/>
              <a:gd name="connsiteY1" fmla="*/ 0 h 828675"/>
              <a:gd name="connsiteX2" fmla="*/ 809625 w 809625"/>
              <a:gd name="connsiteY2" fmla="*/ 0 h 828675"/>
              <a:gd name="connsiteX3" fmla="*/ 809625 w 809625"/>
              <a:gd name="connsiteY3" fmla="*/ 828675 h 828675"/>
              <a:gd name="connsiteX4" fmla="*/ 0 w 809625"/>
              <a:gd name="connsiteY4" fmla="*/ 81915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25" h="828675">
                <a:moveTo>
                  <a:pt x="0" y="819150"/>
                </a:moveTo>
                <a:lnTo>
                  <a:pt x="0" y="0"/>
                </a:lnTo>
                <a:lnTo>
                  <a:pt x="809625" y="0"/>
                </a:lnTo>
                <a:lnTo>
                  <a:pt x="809625" y="828675"/>
                </a:lnTo>
                <a:lnTo>
                  <a:pt x="0" y="8191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11B002E-34C2-4C54-84DB-FB0A186D7C6C}"/>
              </a:ext>
            </a:extLst>
          </p:cNvPr>
          <p:cNvSpPr/>
          <p:nvPr/>
        </p:nvSpPr>
        <p:spPr>
          <a:xfrm>
            <a:off x="4919663" y="4643438"/>
            <a:ext cx="819150" cy="1195387"/>
          </a:xfrm>
          <a:custGeom>
            <a:avLst/>
            <a:gdLst>
              <a:gd name="connsiteX0" fmla="*/ 0 w 819150"/>
              <a:gd name="connsiteY0" fmla="*/ 1195387 h 1195387"/>
              <a:gd name="connsiteX1" fmla="*/ 0 w 819150"/>
              <a:gd name="connsiteY1" fmla="*/ 0 h 1195387"/>
              <a:gd name="connsiteX2" fmla="*/ 819150 w 819150"/>
              <a:gd name="connsiteY2" fmla="*/ 0 h 1195387"/>
              <a:gd name="connsiteX3" fmla="*/ 819150 w 819150"/>
              <a:gd name="connsiteY3" fmla="*/ 814387 h 1195387"/>
              <a:gd name="connsiteX4" fmla="*/ 609600 w 819150"/>
              <a:gd name="connsiteY4" fmla="*/ 814387 h 1195387"/>
              <a:gd name="connsiteX5" fmla="*/ 609600 w 819150"/>
              <a:gd name="connsiteY5" fmla="*/ 1195387 h 1195387"/>
              <a:gd name="connsiteX6" fmla="*/ 0 w 819150"/>
              <a:gd name="connsiteY6" fmla="*/ 1195387 h 119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150" h="1195387">
                <a:moveTo>
                  <a:pt x="0" y="1195387"/>
                </a:moveTo>
                <a:lnTo>
                  <a:pt x="0" y="0"/>
                </a:lnTo>
                <a:lnTo>
                  <a:pt x="819150" y="0"/>
                </a:lnTo>
                <a:lnTo>
                  <a:pt x="819150" y="814387"/>
                </a:lnTo>
                <a:lnTo>
                  <a:pt x="609600" y="814387"/>
                </a:lnTo>
                <a:lnTo>
                  <a:pt x="609600" y="1195387"/>
                </a:lnTo>
                <a:lnTo>
                  <a:pt x="0" y="1195387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A15C4CF-ACB0-47DC-8C52-B7A73F153EBF}"/>
              </a:ext>
            </a:extLst>
          </p:cNvPr>
          <p:cNvSpPr/>
          <p:nvPr/>
        </p:nvSpPr>
        <p:spPr>
          <a:xfrm>
            <a:off x="5781675" y="4643438"/>
            <a:ext cx="804863" cy="1200150"/>
          </a:xfrm>
          <a:custGeom>
            <a:avLst/>
            <a:gdLst>
              <a:gd name="connsiteX0" fmla="*/ 0 w 804863"/>
              <a:gd name="connsiteY0" fmla="*/ 819150 h 1200150"/>
              <a:gd name="connsiteX1" fmla="*/ 0 w 804863"/>
              <a:gd name="connsiteY1" fmla="*/ 0 h 1200150"/>
              <a:gd name="connsiteX2" fmla="*/ 804863 w 804863"/>
              <a:gd name="connsiteY2" fmla="*/ 0 h 1200150"/>
              <a:gd name="connsiteX3" fmla="*/ 804863 w 804863"/>
              <a:gd name="connsiteY3" fmla="*/ 1200150 h 1200150"/>
              <a:gd name="connsiteX4" fmla="*/ 204788 w 804863"/>
              <a:gd name="connsiteY4" fmla="*/ 1200150 h 1200150"/>
              <a:gd name="connsiteX5" fmla="*/ 204788 w 804863"/>
              <a:gd name="connsiteY5" fmla="*/ 823912 h 1200150"/>
              <a:gd name="connsiteX6" fmla="*/ 0 w 804863"/>
              <a:gd name="connsiteY6" fmla="*/ 819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863" h="1200150">
                <a:moveTo>
                  <a:pt x="0" y="819150"/>
                </a:moveTo>
                <a:lnTo>
                  <a:pt x="0" y="0"/>
                </a:lnTo>
                <a:lnTo>
                  <a:pt x="804863" y="0"/>
                </a:lnTo>
                <a:lnTo>
                  <a:pt x="804863" y="1200150"/>
                </a:lnTo>
                <a:lnTo>
                  <a:pt x="204788" y="1200150"/>
                </a:lnTo>
                <a:lnTo>
                  <a:pt x="204788" y="823912"/>
                </a:lnTo>
                <a:lnTo>
                  <a:pt x="0" y="81915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16D4B73-958C-475A-9C53-E6CF81BB2794}"/>
              </a:ext>
            </a:extLst>
          </p:cNvPr>
          <p:cNvSpPr/>
          <p:nvPr/>
        </p:nvSpPr>
        <p:spPr>
          <a:xfrm>
            <a:off x="5767389" y="533400"/>
            <a:ext cx="819150" cy="833438"/>
          </a:xfrm>
          <a:custGeom>
            <a:avLst/>
            <a:gdLst>
              <a:gd name="connsiteX0" fmla="*/ 0 w 819150"/>
              <a:gd name="connsiteY0" fmla="*/ 0 h 833438"/>
              <a:gd name="connsiteX1" fmla="*/ 0 w 819150"/>
              <a:gd name="connsiteY1" fmla="*/ 833438 h 833438"/>
              <a:gd name="connsiteX2" fmla="*/ 819150 w 819150"/>
              <a:gd name="connsiteY2" fmla="*/ 833438 h 833438"/>
              <a:gd name="connsiteX3" fmla="*/ 819150 w 819150"/>
              <a:gd name="connsiteY3" fmla="*/ 4763 h 833438"/>
              <a:gd name="connsiteX4" fmla="*/ 0 w 819150"/>
              <a:gd name="connsiteY4" fmla="*/ 0 h 8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833438">
                <a:moveTo>
                  <a:pt x="0" y="0"/>
                </a:moveTo>
                <a:lnTo>
                  <a:pt x="0" y="833438"/>
                </a:lnTo>
                <a:lnTo>
                  <a:pt x="819150" y="833438"/>
                </a:lnTo>
                <a:lnTo>
                  <a:pt x="819150" y="47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090A37E-4BD1-4917-9FF5-673D217C40D6}"/>
              </a:ext>
            </a:extLst>
          </p:cNvPr>
          <p:cNvSpPr/>
          <p:nvPr/>
        </p:nvSpPr>
        <p:spPr>
          <a:xfrm>
            <a:off x="5772151" y="2547938"/>
            <a:ext cx="809625" cy="828675"/>
          </a:xfrm>
          <a:custGeom>
            <a:avLst/>
            <a:gdLst>
              <a:gd name="connsiteX0" fmla="*/ 0 w 809625"/>
              <a:gd name="connsiteY0" fmla="*/ 819150 h 828675"/>
              <a:gd name="connsiteX1" fmla="*/ 0 w 809625"/>
              <a:gd name="connsiteY1" fmla="*/ 0 h 828675"/>
              <a:gd name="connsiteX2" fmla="*/ 809625 w 809625"/>
              <a:gd name="connsiteY2" fmla="*/ 0 h 828675"/>
              <a:gd name="connsiteX3" fmla="*/ 809625 w 809625"/>
              <a:gd name="connsiteY3" fmla="*/ 828675 h 828675"/>
              <a:gd name="connsiteX4" fmla="*/ 0 w 809625"/>
              <a:gd name="connsiteY4" fmla="*/ 81915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25" h="828675">
                <a:moveTo>
                  <a:pt x="0" y="819150"/>
                </a:moveTo>
                <a:lnTo>
                  <a:pt x="0" y="0"/>
                </a:lnTo>
                <a:lnTo>
                  <a:pt x="809625" y="0"/>
                </a:lnTo>
                <a:lnTo>
                  <a:pt x="809625" y="828675"/>
                </a:lnTo>
                <a:lnTo>
                  <a:pt x="0" y="8191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7D0380A-DC1E-414E-842E-704C45CF95C4}"/>
              </a:ext>
            </a:extLst>
          </p:cNvPr>
          <p:cNvSpPr/>
          <p:nvPr/>
        </p:nvSpPr>
        <p:spPr>
          <a:xfrm>
            <a:off x="6624639" y="533400"/>
            <a:ext cx="819150" cy="833438"/>
          </a:xfrm>
          <a:custGeom>
            <a:avLst/>
            <a:gdLst>
              <a:gd name="connsiteX0" fmla="*/ 0 w 819150"/>
              <a:gd name="connsiteY0" fmla="*/ 0 h 833438"/>
              <a:gd name="connsiteX1" fmla="*/ 0 w 819150"/>
              <a:gd name="connsiteY1" fmla="*/ 833438 h 833438"/>
              <a:gd name="connsiteX2" fmla="*/ 819150 w 819150"/>
              <a:gd name="connsiteY2" fmla="*/ 833438 h 833438"/>
              <a:gd name="connsiteX3" fmla="*/ 819150 w 819150"/>
              <a:gd name="connsiteY3" fmla="*/ 4763 h 833438"/>
              <a:gd name="connsiteX4" fmla="*/ 0 w 819150"/>
              <a:gd name="connsiteY4" fmla="*/ 0 h 8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833438">
                <a:moveTo>
                  <a:pt x="0" y="0"/>
                </a:moveTo>
                <a:lnTo>
                  <a:pt x="0" y="833438"/>
                </a:lnTo>
                <a:lnTo>
                  <a:pt x="819150" y="833438"/>
                </a:lnTo>
                <a:lnTo>
                  <a:pt x="819150" y="47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310361C-63EB-402E-AC77-1D1F8AD324C5}"/>
              </a:ext>
            </a:extLst>
          </p:cNvPr>
          <p:cNvSpPr/>
          <p:nvPr/>
        </p:nvSpPr>
        <p:spPr>
          <a:xfrm>
            <a:off x="6629401" y="2547938"/>
            <a:ext cx="809625" cy="828675"/>
          </a:xfrm>
          <a:custGeom>
            <a:avLst/>
            <a:gdLst>
              <a:gd name="connsiteX0" fmla="*/ 0 w 809625"/>
              <a:gd name="connsiteY0" fmla="*/ 819150 h 828675"/>
              <a:gd name="connsiteX1" fmla="*/ 0 w 809625"/>
              <a:gd name="connsiteY1" fmla="*/ 0 h 828675"/>
              <a:gd name="connsiteX2" fmla="*/ 809625 w 809625"/>
              <a:gd name="connsiteY2" fmla="*/ 0 h 828675"/>
              <a:gd name="connsiteX3" fmla="*/ 809625 w 809625"/>
              <a:gd name="connsiteY3" fmla="*/ 828675 h 828675"/>
              <a:gd name="connsiteX4" fmla="*/ 0 w 809625"/>
              <a:gd name="connsiteY4" fmla="*/ 81915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25" h="828675">
                <a:moveTo>
                  <a:pt x="0" y="819150"/>
                </a:moveTo>
                <a:lnTo>
                  <a:pt x="0" y="0"/>
                </a:lnTo>
                <a:lnTo>
                  <a:pt x="809625" y="0"/>
                </a:lnTo>
                <a:lnTo>
                  <a:pt x="809625" y="828675"/>
                </a:lnTo>
                <a:lnTo>
                  <a:pt x="0" y="8191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292D793-66F4-4523-9DB7-E7293FD7754E}"/>
              </a:ext>
            </a:extLst>
          </p:cNvPr>
          <p:cNvSpPr/>
          <p:nvPr/>
        </p:nvSpPr>
        <p:spPr>
          <a:xfrm>
            <a:off x="6624639" y="4643438"/>
            <a:ext cx="819150" cy="1195387"/>
          </a:xfrm>
          <a:custGeom>
            <a:avLst/>
            <a:gdLst>
              <a:gd name="connsiteX0" fmla="*/ 0 w 819150"/>
              <a:gd name="connsiteY0" fmla="*/ 1195387 h 1195387"/>
              <a:gd name="connsiteX1" fmla="*/ 0 w 819150"/>
              <a:gd name="connsiteY1" fmla="*/ 0 h 1195387"/>
              <a:gd name="connsiteX2" fmla="*/ 819150 w 819150"/>
              <a:gd name="connsiteY2" fmla="*/ 0 h 1195387"/>
              <a:gd name="connsiteX3" fmla="*/ 819150 w 819150"/>
              <a:gd name="connsiteY3" fmla="*/ 814387 h 1195387"/>
              <a:gd name="connsiteX4" fmla="*/ 609600 w 819150"/>
              <a:gd name="connsiteY4" fmla="*/ 814387 h 1195387"/>
              <a:gd name="connsiteX5" fmla="*/ 609600 w 819150"/>
              <a:gd name="connsiteY5" fmla="*/ 1195387 h 1195387"/>
              <a:gd name="connsiteX6" fmla="*/ 0 w 819150"/>
              <a:gd name="connsiteY6" fmla="*/ 1195387 h 119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150" h="1195387">
                <a:moveTo>
                  <a:pt x="0" y="1195387"/>
                </a:moveTo>
                <a:lnTo>
                  <a:pt x="0" y="0"/>
                </a:lnTo>
                <a:lnTo>
                  <a:pt x="819150" y="0"/>
                </a:lnTo>
                <a:lnTo>
                  <a:pt x="819150" y="814387"/>
                </a:lnTo>
                <a:lnTo>
                  <a:pt x="609600" y="814387"/>
                </a:lnTo>
                <a:lnTo>
                  <a:pt x="609600" y="1195387"/>
                </a:lnTo>
                <a:lnTo>
                  <a:pt x="0" y="1195387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D6040C6-4C26-453A-A970-AFE0A57DB8C0}"/>
              </a:ext>
            </a:extLst>
          </p:cNvPr>
          <p:cNvSpPr/>
          <p:nvPr/>
        </p:nvSpPr>
        <p:spPr>
          <a:xfrm>
            <a:off x="7486651" y="4643438"/>
            <a:ext cx="804863" cy="1200150"/>
          </a:xfrm>
          <a:custGeom>
            <a:avLst/>
            <a:gdLst>
              <a:gd name="connsiteX0" fmla="*/ 0 w 804863"/>
              <a:gd name="connsiteY0" fmla="*/ 819150 h 1200150"/>
              <a:gd name="connsiteX1" fmla="*/ 0 w 804863"/>
              <a:gd name="connsiteY1" fmla="*/ 0 h 1200150"/>
              <a:gd name="connsiteX2" fmla="*/ 804863 w 804863"/>
              <a:gd name="connsiteY2" fmla="*/ 0 h 1200150"/>
              <a:gd name="connsiteX3" fmla="*/ 804863 w 804863"/>
              <a:gd name="connsiteY3" fmla="*/ 1200150 h 1200150"/>
              <a:gd name="connsiteX4" fmla="*/ 204788 w 804863"/>
              <a:gd name="connsiteY4" fmla="*/ 1200150 h 1200150"/>
              <a:gd name="connsiteX5" fmla="*/ 204788 w 804863"/>
              <a:gd name="connsiteY5" fmla="*/ 823912 h 1200150"/>
              <a:gd name="connsiteX6" fmla="*/ 0 w 804863"/>
              <a:gd name="connsiteY6" fmla="*/ 819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863" h="1200150">
                <a:moveTo>
                  <a:pt x="0" y="819150"/>
                </a:moveTo>
                <a:lnTo>
                  <a:pt x="0" y="0"/>
                </a:lnTo>
                <a:lnTo>
                  <a:pt x="804863" y="0"/>
                </a:lnTo>
                <a:lnTo>
                  <a:pt x="804863" y="1200150"/>
                </a:lnTo>
                <a:lnTo>
                  <a:pt x="204788" y="1200150"/>
                </a:lnTo>
                <a:lnTo>
                  <a:pt x="204788" y="823912"/>
                </a:lnTo>
                <a:lnTo>
                  <a:pt x="0" y="81915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76EE19B-AB2B-4ABB-B0E5-6FF471934BCB}"/>
              </a:ext>
            </a:extLst>
          </p:cNvPr>
          <p:cNvSpPr/>
          <p:nvPr/>
        </p:nvSpPr>
        <p:spPr>
          <a:xfrm>
            <a:off x="7472365" y="533400"/>
            <a:ext cx="819150" cy="833438"/>
          </a:xfrm>
          <a:custGeom>
            <a:avLst/>
            <a:gdLst>
              <a:gd name="connsiteX0" fmla="*/ 0 w 819150"/>
              <a:gd name="connsiteY0" fmla="*/ 0 h 833438"/>
              <a:gd name="connsiteX1" fmla="*/ 0 w 819150"/>
              <a:gd name="connsiteY1" fmla="*/ 833438 h 833438"/>
              <a:gd name="connsiteX2" fmla="*/ 819150 w 819150"/>
              <a:gd name="connsiteY2" fmla="*/ 833438 h 833438"/>
              <a:gd name="connsiteX3" fmla="*/ 819150 w 819150"/>
              <a:gd name="connsiteY3" fmla="*/ 4763 h 833438"/>
              <a:gd name="connsiteX4" fmla="*/ 0 w 819150"/>
              <a:gd name="connsiteY4" fmla="*/ 0 h 8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833438">
                <a:moveTo>
                  <a:pt x="0" y="0"/>
                </a:moveTo>
                <a:lnTo>
                  <a:pt x="0" y="833438"/>
                </a:lnTo>
                <a:lnTo>
                  <a:pt x="819150" y="833438"/>
                </a:lnTo>
                <a:lnTo>
                  <a:pt x="819150" y="47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6B32242-6E6E-4823-AD64-1E29F8B3EBAC}"/>
              </a:ext>
            </a:extLst>
          </p:cNvPr>
          <p:cNvSpPr/>
          <p:nvPr/>
        </p:nvSpPr>
        <p:spPr>
          <a:xfrm>
            <a:off x="7477127" y="2547938"/>
            <a:ext cx="809625" cy="828675"/>
          </a:xfrm>
          <a:custGeom>
            <a:avLst/>
            <a:gdLst>
              <a:gd name="connsiteX0" fmla="*/ 0 w 809625"/>
              <a:gd name="connsiteY0" fmla="*/ 819150 h 828675"/>
              <a:gd name="connsiteX1" fmla="*/ 0 w 809625"/>
              <a:gd name="connsiteY1" fmla="*/ 0 h 828675"/>
              <a:gd name="connsiteX2" fmla="*/ 809625 w 809625"/>
              <a:gd name="connsiteY2" fmla="*/ 0 h 828675"/>
              <a:gd name="connsiteX3" fmla="*/ 809625 w 809625"/>
              <a:gd name="connsiteY3" fmla="*/ 828675 h 828675"/>
              <a:gd name="connsiteX4" fmla="*/ 0 w 809625"/>
              <a:gd name="connsiteY4" fmla="*/ 81915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25" h="828675">
                <a:moveTo>
                  <a:pt x="0" y="819150"/>
                </a:moveTo>
                <a:lnTo>
                  <a:pt x="0" y="0"/>
                </a:lnTo>
                <a:lnTo>
                  <a:pt x="809625" y="0"/>
                </a:lnTo>
                <a:lnTo>
                  <a:pt x="809625" y="828675"/>
                </a:lnTo>
                <a:lnTo>
                  <a:pt x="0" y="8191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F51DC53-38F6-4948-B1AA-032233670EE6}"/>
              </a:ext>
            </a:extLst>
          </p:cNvPr>
          <p:cNvSpPr txBox="1"/>
          <p:nvPr/>
        </p:nvSpPr>
        <p:spPr>
          <a:xfrm>
            <a:off x="920243" y="5087448"/>
            <a:ext cx="1310281" cy="132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1/2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1/2 </a:t>
            </a:r>
            <a:r>
              <a:rPr lang="en-US" sz="1100" dirty="0" err="1">
                <a:latin typeface="NewParis Skyline" panose="020B0504000000000000" pitchFamily="34" charset="0"/>
              </a:rPr>
              <a:t>miva</a:t>
            </a:r>
            <a:endParaRPr lang="en-US" sz="1100" dirty="0">
              <a:latin typeface="NewParis Skyline" panose="020B0504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2/3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2/4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en-US" sz="1050" dirty="0">
              <a:latin typeface="NewParis Skyline" panose="020B0504000000000000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3BEAC8A-9199-4B70-8B6F-C5F66DD91448}"/>
              </a:ext>
            </a:extLst>
          </p:cNvPr>
          <p:cNvSpPr/>
          <p:nvPr/>
        </p:nvSpPr>
        <p:spPr>
          <a:xfrm>
            <a:off x="365760" y="5173980"/>
            <a:ext cx="378099" cy="178118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8BA342-5886-4205-A5A8-9D0B105ED4A1}"/>
              </a:ext>
            </a:extLst>
          </p:cNvPr>
          <p:cNvSpPr/>
          <p:nvPr/>
        </p:nvSpPr>
        <p:spPr>
          <a:xfrm>
            <a:off x="365760" y="5423627"/>
            <a:ext cx="378099" cy="17811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177E1D9-77DF-4415-AF31-7711C43A593D}"/>
              </a:ext>
            </a:extLst>
          </p:cNvPr>
          <p:cNvSpPr/>
          <p:nvPr/>
        </p:nvSpPr>
        <p:spPr>
          <a:xfrm>
            <a:off x="365760" y="5674115"/>
            <a:ext cx="378099" cy="17811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F5F4312-6EC6-4F2B-92A3-FE1D9F10147E}"/>
              </a:ext>
            </a:extLst>
          </p:cNvPr>
          <p:cNvSpPr/>
          <p:nvPr/>
        </p:nvSpPr>
        <p:spPr>
          <a:xfrm>
            <a:off x="365760" y="5926376"/>
            <a:ext cx="378099" cy="178118"/>
          </a:xfrm>
          <a:prstGeom prst="rect">
            <a:avLst/>
          </a:pr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3D9AE74-901B-49D4-9791-911337B1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1688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781D0F8-5B3B-4F69-BEB8-F099516E6A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32148" r="5500" b="38919"/>
          <a:stretch/>
        </p:blipFill>
        <p:spPr>
          <a:xfrm>
            <a:off x="2171726" y="4460979"/>
            <a:ext cx="6584522" cy="1488738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748C0F0-313E-4696-9C5F-E118AF1D7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32137" r="6141" b="37514"/>
          <a:stretch/>
        </p:blipFill>
        <p:spPr>
          <a:xfrm>
            <a:off x="2179347" y="2338458"/>
            <a:ext cx="6548071" cy="1561665"/>
          </a:xfrm>
          <a:prstGeom prst="rect">
            <a:avLst/>
          </a:prstGeom>
        </p:spPr>
      </p:pic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37994283-F48B-4D94-BA7C-1CE88B65AC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31736" r="6030" b="38303"/>
          <a:stretch/>
        </p:blipFill>
        <p:spPr>
          <a:xfrm>
            <a:off x="2198396" y="314595"/>
            <a:ext cx="6548216" cy="154166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364253A-9175-4B0C-82D1-798F6A7E143C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NB3 koop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C7BC8281-06B0-41F0-BD53-CF65EE3E7A3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8" name="Tekstvak 8">
            <a:extLst>
              <a:ext uri="{FF2B5EF4-FFF2-40B4-BE49-F238E27FC236}">
                <a16:creationId xmlns:a16="http://schemas.microsoft.com/office/drawing/2014/main" id="{9AF7162B-AF9F-4395-99FD-41EEBC528605}"/>
              </a:ext>
            </a:extLst>
          </p:cNvPr>
          <p:cNvSpPr txBox="1"/>
          <p:nvPr/>
        </p:nvSpPr>
        <p:spPr>
          <a:xfrm>
            <a:off x="2274594" y="1823517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+2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0" name="Tekstvak 8">
            <a:extLst>
              <a:ext uri="{FF2B5EF4-FFF2-40B4-BE49-F238E27FC236}">
                <a16:creationId xmlns:a16="http://schemas.microsoft.com/office/drawing/2014/main" id="{ACDB78BD-5DC5-402E-A650-68CA75141BD3}"/>
              </a:ext>
            </a:extLst>
          </p:cNvPr>
          <p:cNvSpPr txBox="1"/>
          <p:nvPr/>
        </p:nvSpPr>
        <p:spPr>
          <a:xfrm>
            <a:off x="2274594" y="3892272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+1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2" name="Tekstvak 8">
            <a:extLst>
              <a:ext uri="{FF2B5EF4-FFF2-40B4-BE49-F238E27FC236}">
                <a16:creationId xmlns:a16="http://schemas.microsoft.com/office/drawing/2014/main" id="{7E63374D-A6E6-453A-B147-2A58B6CD9A7C}"/>
              </a:ext>
            </a:extLst>
          </p:cNvPr>
          <p:cNvSpPr txBox="1"/>
          <p:nvPr/>
        </p:nvSpPr>
        <p:spPr>
          <a:xfrm>
            <a:off x="2274594" y="5929348"/>
            <a:ext cx="4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+0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F51DC53-38F6-4948-B1AA-032233670EE6}"/>
              </a:ext>
            </a:extLst>
          </p:cNvPr>
          <p:cNvSpPr txBox="1"/>
          <p:nvPr/>
        </p:nvSpPr>
        <p:spPr>
          <a:xfrm>
            <a:off x="920243" y="5087448"/>
            <a:ext cx="1086527" cy="132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2/3 </a:t>
            </a:r>
            <a:r>
              <a:rPr lang="en-US" sz="1100" dirty="0" err="1">
                <a:latin typeface="NewParis Skyline" panose="020B0504000000000000" pitchFamily="34" charset="0"/>
              </a:rPr>
              <a:t>miva</a:t>
            </a:r>
            <a:endParaRPr lang="en-US" sz="1100" dirty="0">
              <a:latin typeface="NewParis Skyline" panose="020B0504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3/4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3/4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NewParis Skyline" panose="020B0504000000000000" pitchFamily="34" charset="0"/>
              </a:rPr>
              <a:t>Type 4/5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en-US" sz="1050" dirty="0">
              <a:latin typeface="NewParis Skyline" panose="020B0504000000000000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3BEAC8A-9199-4B70-8B6F-C5F66DD91448}"/>
              </a:ext>
            </a:extLst>
          </p:cNvPr>
          <p:cNvSpPr/>
          <p:nvPr/>
        </p:nvSpPr>
        <p:spPr>
          <a:xfrm>
            <a:off x="365760" y="5173980"/>
            <a:ext cx="378099" cy="178118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8BA342-5886-4205-A5A8-9D0B105ED4A1}"/>
              </a:ext>
            </a:extLst>
          </p:cNvPr>
          <p:cNvSpPr/>
          <p:nvPr/>
        </p:nvSpPr>
        <p:spPr>
          <a:xfrm>
            <a:off x="365760" y="5423627"/>
            <a:ext cx="378099" cy="17811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177E1D9-77DF-4415-AF31-7711C43A593D}"/>
              </a:ext>
            </a:extLst>
          </p:cNvPr>
          <p:cNvSpPr/>
          <p:nvPr/>
        </p:nvSpPr>
        <p:spPr>
          <a:xfrm>
            <a:off x="365760" y="5674115"/>
            <a:ext cx="378099" cy="17811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F5F4312-6EC6-4F2B-92A3-FE1D9F10147E}"/>
              </a:ext>
            </a:extLst>
          </p:cNvPr>
          <p:cNvSpPr/>
          <p:nvPr/>
        </p:nvSpPr>
        <p:spPr>
          <a:xfrm>
            <a:off x="365760" y="5926376"/>
            <a:ext cx="378099" cy="178118"/>
          </a:xfrm>
          <a:prstGeom prst="rect">
            <a:avLst/>
          </a:pr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F025F-9633-4192-B2E3-B4C95AEFCFE2}"/>
              </a:ext>
            </a:extLst>
          </p:cNvPr>
          <p:cNvSpPr/>
          <p:nvPr/>
        </p:nvSpPr>
        <p:spPr>
          <a:xfrm>
            <a:off x="3022600" y="4613275"/>
            <a:ext cx="2012950" cy="1120775"/>
          </a:xfrm>
          <a:custGeom>
            <a:avLst/>
            <a:gdLst>
              <a:gd name="connsiteX0" fmla="*/ 0 w 2012950"/>
              <a:gd name="connsiteY0" fmla="*/ 622300 h 1120775"/>
              <a:gd name="connsiteX1" fmla="*/ 0 w 2012950"/>
              <a:gd name="connsiteY1" fmla="*/ 0 h 1120775"/>
              <a:gd name="connsiteX2" fmla="*/ 2012950 w 2012950"/>
              <a:gd name="connsiteY2" fmla="*/ 0 h 1120775"/>
              <a:gd name="connsiteX3" fmla="*/ 2012950 w 2012950"/>
              <a:gd name="connsiteY3" fmla="*/ 619125 h 1120775"/>
              <a:gd name="connsiteX4" fmla="*/ 1717675 w 2012950"/>
              <a:gd name="connsiteY4" fmla="*/ 619125 h 1120775"/>
              <a:gd name="connsiteX5" fmla="*/ 1717675 w 2012950"/>
              <a:gd name="connsiteY5" fmla="*/ 1120775 h 1120775"/>
              <a:gd name="connsiteX6" fmla="*/ 1181100 w 2012950"/>
              <a:gd name="connsiteY6" fmla="*/ 1120775 h 1120775"/>
              <a:gd name="connsiteX7" fmla="*/ 1181100 w 2012950"/>
              <a:gd name="connsiteY7" fmla="*/ 657225 h 1120775"/>
              <a:gd name="connsiteX8" fmla="*/ 835025 w 2012950"/>
              <a:gd name="connsiteY8" fmla="*/ 657225 h 1120775"/>
              <a:gd name="connsiteX9" fmla="*/ 835025 w 2012950"/>
              <a:gd name="connsiteY9" fmla="*/ 1117600 h 1120775"/>
              <a:gd name="connsiteX10" fmla="*/ 301625 w 2012950"/>
              <a:gd name="connsiteY10" fmla="*/ 1117600 h 1120775"/>
              <a:gd name="connsiteX11" fmla="*/ 301625 w 2012950"/>
              <a:gd name="connsiteY11" fmla="*/ 622300 h 1120775"/>
              <a:gd name="connsiteX12" fmla="*/ 0 w 2012950"/>
              <a:gd name="connsiteY12" fmla="*/ 62230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2950" h="1120775">
                <a:moveTo>
                  <a:pt x="0" y="622300"/>
                </a:moveTo>
                <a:lnTo>
                  <a:pt x="0" y="0"/>
                </a:lnTo>
                <a:lnTo>
                  <a:pt x="2012950" y="0"/>
                </a:lnTo>
                <a:lnTo>
                  <a:pt x="2012950" y="619125"/>
                </a:lnTo>
                <a:lnTo>
                  <a:pt x="1717675" y="619125"/>
                </a:lnTo>
                <a:lnTo>
                  <a:pt x="1717675" y="1120775"/>
                </a:lnTo>
                <a:lnTo>
                  <a:pt x="1181100" y="1120775"/>
                </a:lnTo>
                <a:lnTo>
                  <a:pt x="1181100" y="657225"/>
                </a:lnTo>
                <a:lnTo>
                  <a:pt x="835025" y="657225"/>
                </a:lnTo>
                <a:lnTo>
                  <a:pt x="835025" y="1117600"/>
                </a:lnTo>
                <a:lnTo>
                  <a:pt x="301625" y="1117600"/>
                </a:lnTo>
                <a:lnTo>
                  <a:pt x="301625" y="622300"/>
                </a:lnTo>
                <a:lnTo>
                  <a:pt x="0" y="622300"/>
                </a:lnTo>
                <a:close/>
              </a:path>
            </a:pathLst>
          </a:custGeom>
          <a:solidFill>
            <a:schemeClr val="accent1">
              <a:tint val="66000"/>
              <a:satMod val="1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F9773A1-87E0-4AC2-99E7-959945ECE533}"/>
              </a:ext>
            </a:extLst>
          </p:cNvPr>
          <p:cNvSpPr/>
          <p:nvPr/>
        </p:nvSpPr>
        <p:spPr>
          <a:xfrm>
            <a:off x="5076825" y="4606925"/>
            <a:ext cx="1714500" cy="1123950"/>
          </a:xfrm>
          <a:custGeom>
            <a:avLst/>
            <a:gdLst>
              <a:gd name="connsiteX0" fmla="*/ 0 w 1714500"/>
              <a:gd name="connsiteY0" fmla="*/ 0 h 1123950"/>
              <a:gd name="connsiteX1" fmla="*/ 1714500 w 1714500"/>
              <a:gd name="connsiteY1" fmla="*/ 0 h 1123950"/>
              <a:gd name="connsiteX2" fmla="*/ 1714500 w 1714500"/>
              <a:gd name="connsiteY2" fmla="*/ 1120775 h 1123950"/>
              <a:gd name="connsiteX3" fmla="*/ 1177925 w 1714500"/>
              <a:gd name="connsiteY3" fmla="*/ 1120775 h 1123950"/>
              <a:gd name="connsiteX4" fmla="*/ 1177925 w 1714500"/>
              <a:gd name="connsiteY4" fmla="*/ 663575 h 1123950"/>
              <a:gd name="connsiteX5" fmla="*/ 838200 w 1714500"/>
              <a:gd name="connsiteY5" fmla="*/ 663575 h 1123950"/>
              <a:gd name="connsiteX6" fmla="*/ 838200 w 1714500"/>
              <a:gd name="connsiteY6" fmla="*/ 1123950 h 1123950"/>
              <a:gd name="connsiteX7" fmla="*/ 298450 w 1714500"/>
              <a:gd name="connsiteY7" fmla="*/ 1123950 h 1123950"/>
              <a:gd name="connsiteX8" fmla="*/ 298450 w 1714500"/>
              <a:gd name="connsiteY8" fmla="*/ 625475 h 1123950"/>
              <a:gd name="connsiteX9" fmla="*/ 0 w 1714500"/>
              <a:gd name="connsiteY9" fmla="*/ 625475 h 1123950"/>
              <a:gd name="connsiteX10" fmla="*/ 0 w 1714500"/>
              <a:gd name="connsiteY10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0" h="1123950">
                <a:moveTo>
                  <a:pt x="0" y="0"/>
                </a:moveTo>
                <a:lnTo>
                  <a:pt x="1714500" y="0"/>
                </a:lnTo>
                <a:lnTo>
                  <a:pt x="1714500" y="1120775"/>
                </a:lnTo>
                <a:lnTo>
                  <a:pt x="1177925" y="1120775"/>
                </a:lnTo>
                <a:lnTo>
                  <a:pt x="1177925" y="663575"/>
                </a:lnTo>
                <a:lnTo>
                  <a:pt x="838200" y="663575"/>
                </a:lnTo>
                <a:lnTo>
                  <a:pt x="838200" y="1123950"/>
                </a:lnTo>
                <a:lnTo>
                  <a:pt x="298450" y="1123950"/>
                </a:lnTo>
                <a:lnTo>
                  <a:pt x="298450" y="625475"/>
                </a:lnTo>
                <a:lnTo>
                  <a:pt x="0" y="6254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B8C2E28-6882-455D-A683-C90725EBA6F9}"/>
              </a:ext>
            </a:extLst>
          </p:cNvPr>
          <p:cNvSpPr/>
          <p:nvPr/>
        </p:nvSpPr>
        <p:spPr>
          <a:xfrm>
            <a:off x="6829425" y="4606925"/>
            <a:ext cx="1717675" cy="1127125"/>
          </a:xfrm>
          <a:custGeom>
            <a:avLst/>
            <a:gdLst>
              <a:gd name="connsiteX0" fmla="*/ 0 w 1717675"/>
              <a:gd name="connsiteY0" fmla="*/ 0 h 1127125"/>
              <a:gd name="connsiteX1" fmla="*/ 1717675 w 1717675"/>
              <a:gd name="connsiteY1" fmla="*/ 0 h 1127125"/>
              <a:gd name="connsiteX2" fmla="*/ 1717675 w 1717675"/>
              <a:gd name="connsiteY2" fmla="*/ 1127125 h 1127125"/>
              <a:gd name="connsiteX3" fmla="*/ 1177925 w 1717675"/>
              <a:gd name="connsiteY3" fmla="*/ 1127125 h 1127125"/>
              <a:gd name="connsiteX4" fmla="*/ 1177925 w 1717675"/>
              <a:gd name="connsiteY4" fmla="*/ 657225 h 1127125"/>
              <a:gd name="connsiteX5" fmla="*/ 831850 w 1717675"/>
              <a:gd name="connsiteY5" fmla="*/ 657225 h 1127125"/>
              <a:gd name="connsiteX6" fmla="*/ 831850 w 1717675"/>
              <a:gd name="connsiteY6" fmla="*/ 1123950 h 1127125"/>
              <a:gd name="connsiteX7" fmla="*/ 298450 w 1717675"/>
              <a:gd name="connsiteY7" fmla="*/ 1123950 h 1127125"/>
              <a:gd name="connsiteX8" fmla="*/ 298450 w 1717675"/>
              <a:gd name="connsiteY8" fmla="*/ 625475 h 1127125"/>
              <a:gd name="connsiteX9" fmla="*/ 0 w 1717675"/>
              <a:gd name="connsiteY9" fmla="*/ 625475 h 1127125"/>
              <a:gd name="connsiteX10" fmla="*/ 0 w 1717675"/>
              <a:gd name="connsiteY10" fmla="*/ 0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75" h="1127125">
                <a:moveTo>
                  <a:pt x="0" y="0"/>
                </a:moveTo>
                <a:lnTo>
                  <a:pt x="1717675" y="0"/>
                </a:lnTo>
                <a:lnTo>
                  <a:pt x="1717675" y="1127125"/>
                </a:lnTo>
                <a:lnTo>
                  <a:pt x="1177925" y="1127125"/>
                </a:lnTo>
                <a:lnTo>
                  <a:pt x="1177925" y="657225"/>
                </a:lnTo>
                <a:lnTo>
                  <a:pt x="831850" y="657225"/>
                </a:lnTo>
                <a:lnTo>
                  <a:pt x="831850" y="1123950"/>
                </a:lnTo>
                <a:lnTo>
                  <a:pt x="298450" y="1123950"/>
                </a:lnTo>
                <a:lnTo>
                  <a:pt x="298450" y="625475"/>
                </a:lnTo>
                <a:lnTo>
                  <a:pt x="0" y="6254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0AF428-4C61-4990-A7AD-7B775C7530BB}"/>
              </a:ext>
            </a:extLst>
          </p:cNvPr>
          <p:cNvSpPr/>
          <p:nvPr/>
        </p:nvSpPr>
        <p:spPr>
          <a:xfrm>
            <a:off x="4213225" y="2492375"/>
            <a:ext cx="841375" cy="1120775"/>
          </a:xfrm>
          <a:custGeom>
            <a:avLst/>
            <a:gdLst>
              <a:gd name="connsiteX0" fmla="*/ 0 w 841375"/>
              <a:gd name="connsiteY0" fmla="*/ 1117600 h 1120775"/>
              <a:gd name="connsiteX1" fmla="*/ 0 w 841375"/>
              <a:gd name="connsiteY1" fmla="*/ 276225 h 1120775"/>
              <a:gd name="connsiteX2" fmla="*/ 447675 w 841375"/>
              <a:gd name="connsiteY2" fmla="*/ 276225 h 1120775"/>
              <a:gd name="connsiteX3" fmla="*/ 447675 w 841375"/>
              <a:gd name="connsiteY3" fmla="*/ 0 h 1120775"/>
              <a:gd name="connsiteX4" fmla="*/ 841375 w 841375"/>
              <a:gd name="connsiteY4" fmla="*/ 0 h 1120775"/>
              <a:gd name="connsiteX5" fmla="*/ 841375 w 841375"/>
              <a:gd name="connsiteY5" fmla="*/ 1120775 h 1120775"/>
              <a:gd name="connsiteX6" fmla="*/ 0 w 841375"/>
              <a:gd name="connsiteY6" fmla="*/ 111760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375" h="1120775">
                <a:moveTo>
                  <a:pt x="0" y="1117600"/>
                </a:moveTo>
                <a:lnTo>
                  <a:pt x="0" y="276225"/>
                </a:lnTo>
                <a:lnTo>
                  <a:pt x="447675" y="276225"/>
                </a:lnTo>
                <a:lnTo>
                  <a:pt x="447675" y="0"/>
                </a:lnTo>
                <a:lnTo>
                  <a:pt x="841375" y="0"/>
                </a:lnTo>
                <a:lnTo>
                  <a:pt x="841375" y="1120775"/>
                </a:lnTo>
                <a:lnTo>
                  <a:pt x="0" y="11176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F1E48D7-7955-4345-A2BC-BF19022C06A5}"/>
              </a:ext>
            </a:extLst>
          </p:cNvPr>
          <p:cNvSpPr/>
          <p:nvPr/>
        </p:nvSpPr>
        <p:spPr>
          <a:xfrm>
            <a:off x="5092700" y="2489200"/>
            <a:ext cx="838200" cy="1120775"/>
          </a:xfrm>
          <a:custGeom>
            <a:avLst/>
            <a:gdLst>
              <a:gd name="connsiteX0" fmla="*/ 0 w 838200"/>
              <a:gd name="connsiteY0" fmla="*/ 0 h 1120775"/>
              <a:gd name="connsiteX1" fmla="*/ 400050 w 838200"/>
              <a:gd name="connsiteY1" fmla="*/ 0 h 1120775"/>
              <a:gd name="connsiteX2" fmla="*/ 400050 w 838200"/>
              <a:gd name="connsiteY2" fmla="*/ 276225 h 1120775"/>
              <a:gd name="connsiteX3" fmla="*/ 838200 w 838200"/>
              <a:gd name="connsiteY3" fmla="*/ 276225 h 1120775"/>
              <a:gd name="connsiteX4" fmla="*/ 838200 w 838200"/>
              <a:gd name="connsiteY4" fmla="*/ 1120775 h 1120775"/>
              <a:gd name="connsiteX5" fmla="*/ 3175 w 838200"/>
              <a:gd name="connsiteY5" fmla="*/ 1120775 h 1120775"/>
              <a:gd name="connsiteX6" fmla="*/ 0 w 838200"/>
              <a:gd name="connsiteY6" fmla="*/ 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1120775">
                <a:moveTo>
                  <a:pt x="0" y="0"/>
                </a:moveTo>
                <a:lnTo>
                  <a:pt x="400050" y="0"/>
                </a:lnTo>
                <a:lnTo>
                  <a:pt x="400050" y="276225"/>
                </a:lnTo>
                <a:lnTo>
                  <a:pt x="838200" y="276225"/>
                </a:lnTo>
                <a:lnTo>
                  <a:pt x="838200" y="1120775"/>
                </a:lnTo>
                <a:lnTo>
                  <a:pt x="3175" y="1120775"/>
                </a:lnTo>
                <a:cubicBezTo>
                  <a:pt x="2117" y="747183"/>
                  <a:pt x="1058" y="37359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FE7F0E-2908-4248-B34A-71C24FB63EF5}"/>
              </a:ext>
            </a:extLst>
          </p:cNvPr>
          <p:cNvSpPr/>
          <p:nvPr/>
        </p:nvSpPr>
        <p:spPr>
          <a:xfrm>
            <a:off x="4772025" y="5270500"/>
            <a:ext cx="263525" cy="460375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E4A5B4-9C61-4EBD-A0E0-98DFDE64636B}"/>
              </a:ext>
            </a:extLst>
          </p:cNvPr>
          <p:cNvSpPr/>
          <p:nvPr/>
        </p:nvSpPr>
        <p:spPr>
          <a:xfrm>
            <a:off x="3898900" y="5305425"/>
            <a:ext cx="263525" cy="425450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F4ACDF-FDC2-4706-B6A0-876E313B23E4}"/>
              </a:ext>
            </a:extLst>
          </p:cNvPr>
          <p:cNvSpPr/>
          <p:nvPr/>
        </p:nvSpPr>
        <p:spPr>
          <a:xfrm>
            <a:off x="4238624" y="606425"/>
            <a:ext cx="823914" cy="888029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228ADA-6668-4840-B82C-A49C980BC1BA}"/>
              </a:ext>
            </a:extLst>
          </p:cNvPr>
          <p:cNvSpPr/>
          <p:nvPr/>
        </p:nvSpPr>
        <p:spPr>
          <a:xfrm>
            <a:off x="6829425" y="5270500"/>
            <a:ext cx="263525" cy="460375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D7118B7-10F3-4960-9286-D4FB7297BAE8}"/>
              </a:ext>
            </a:extLst>
          </p:cNvPr>
          <p:cNvSpPr/>
          <p:nvPr/>
        </p:nvSpPr>
        <p:spPr>
          <a:xfrm>
            <a:off x="5072856" y="5271478"/>
            <a:ext cx="263525" cy="460375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4F43EF9-E857-4C13-81B8-D5AA606834A0}"/>
              </a:ext>
            </a:extLst>
          </p:cNvPr>
          <p:cNvSpPr/>
          <p:nvPr/>
        </p:nvSpPr>
        <p:spPr>
          <a:xfrm>
            <a:off x="3020616" y="5270500"/>
            <a:ext cx="263525" cy="460375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F20807F-033D-4BFC-A88D-C6F0ABE65DCF}"/>
              </a:ext>
            </a:extLst>
          </p:cNvPr>
          <p:cNvSpPr/>
          <p:nvPr/>
        </p:nvSpPr>
        <p:spPr>
          <a:xfrm>
            <a:off x="5951140" y="5299961"/>
            <a:ext cx="263525" cy="425450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6061AD-345F-478B-9523-55DBE1235AED}"/>
              </a:ext>
            </a:extLst>
          </p:cNvPr>
          <p:cNvSpPr/>
          <p:nvPr/>
        </p:nvSpPr>
        <p:spPr>
          <a:xfrm>
            <a:off x="7707709" y="5306403"/>
            <a:ext cx="263525" cy="425450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B52095C-89FB-4042-BFF2-AE5B4C868F0D}"/>
              </a:ext>
            </a:extLst>
          </p:cNvPr>
          <p:cNvSpPr/>
          <p:nvPr/>
        </p:nvSpPr>
        <p:spPr>
          <a:xfrm>
            <a:off x="5969000" y="2489200"/>
            <a:ext cx="838200" cy="1120775"/>
          </a:xfrm>
          <a:custGeom>
            <a:avLst/>
            <a:gdLst>
              <a:gd name="connsiteX0" fmla="*/ 0 w 838200"/>
              <a:gd name="connsiteY0" fmla="*/ 0 h 1120775"/>
              <a:gd name="connsiteX1" fmla="*/ 400050 w 838200"/>
              <a:gd name="connsiteY1" fmla="*/ 0 h 1120775"/>
              <a:gd name="connsiteX2" fmla="*/ 400050 w 838200"/>
              <a:gd name="connsiteY2" fmla="*/ 276225 h 1120775"/>
              <a:gd name="connsiteX3" fmla="*/ 838200 w 838200"/>
              <a:gd name="connsiteY3" fmla="*/ 276225 h 1120775"/>
              <a:gd name="connsiteX4" fmla="*/ 838200 w 838200"/>
              <a:gd name="connsiteY4" fmla="*/ 1120775 h 1120775"/>
              <a:gd name="connsiteX5" fmla="*/ 3175 w 838200"/>
              <a:gd name="connsiteY5" fmla="*/ 1120775 h 1120775"/>
              <a:gd name="connsiteX6" fmla="*/ 0 w 838200"/>
              <a:gd name="connsiteY6" fmla="*/ 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1120775">
                <a:moveTo>
                  <a:pt x="0" y="0"/>
                </a:moveTo>
                <a:lnTo>
                  <a:pt x="400050" y="0"/>
                </a:lnTo>
                <a:lnTo>
                  <a:pt x="400050" y="276225"/>
                </a:lnTo>
                <a:lnTo>
                  <a:pt x="838200" y="276225"/>
                </a:lnTo>
                <a:lnTo>
                  <a:pt x="838200" y="1120775"/>
                </a:lnTo>
                <a:lnTo>
                  <a:pt x="3175" y="1120775"/>
                </a:lnTo>
                <a:cubicBezTo>
                  <a:pt x="2117" y="747183"/>
                  <a:pt x="1058" y="37359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EEDD0A0-73C9-445A-936A-6796058A33D2}"/>
              </a:ext>
            </a:extLst>
          </p:cNvPr>
          <p:cNvSpPr/>
          <p:nvPr/>
        </p:nvSpPr>
        <p:spPr>
          <a:xfrm>
            <a:off x="6850062" y="2489199"/>
            <a:ext cx="838200" cy="1120775"/>
          </a:xfrm>
          <a:custGeom>
            <a:avLst/>
            <a:gdLst>
              <a:gd name="connsiteX0" fmla="*/ 0 w 838200"/>
              <a:gd name="connsiteY0" fmla="*/ 0 h 1120775"/>
              <a:gd name="connsiteX1" fmla="*/ 400050 w 838200"/>
              <a:gd name="connsiteY1" fmla="*/ 0 h 1120775"/>
              <a:gd name="connsiteX2" fmla="*/ 400050 w 838200"/>
              <a:gd name="connsiteY2" fmla="*/ 276225 h 1120775"/>
              <a:gd name="connsiteX3" fmla="*/ 838200 w 838200"/>
              <a:gd name="connsiteY3" fmla="*/ 276225 h 1120775"/>
              <a:gd name="connsiteX4" fmla="*/ 838200 w 838200"/>
              <a:gd name="connsiteY4" fmla="*/ 1120775 h 1120775"/>
              <a:gd name="connsiteX5" fmla="*/ 3175 w 838200"/>
              <a:gd name="connsiteY5" fmla="*/ 1120775 h 1120775"/>
              <a:gd name="connsiteX6" fmla="*/ 0 w 838200"/>
              <a:gd name="connsiteY6" fmla="*/ 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1120775">
                <a:moveTo>
                  <a:pt x="0" y="0"/>
                </a:moveTo>
                <a:lnTo>
                  <a:pt x="400050" y="0"/>
                </a:lnTo>
                <a:lnTo>
                  <a:pt x="400050" y="276225"/>
                </a:lnTo>
                <a:lnTo>
                  <a:pt x="838200" y="276225"/>
                </a:lnTo>
                <a:lnTo>
                  <a:pt x="838200" y="1120775"/>
                </a:lnTo>
                <a:lnTo>
                  <a:pt x="3175" y="1120775"/>
                </a:lnTo>
                <a:cubicBezTo>
                  <a:pt x="2117" y="747183"/>
                  <a:pt x="1058" y="37359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9377715-DFCC-4974-8CAE-6BC01E839FE7}"/>
              </a:ext>
            </a:extLst>
          </p:cNvPr>
          <p:cNvSpPr/>
          <p:nvPr/>
        </p:nvSpPr>
        <p:spPr>
          <a:xfrm>
            <a:off x="7724487" y="2492654"/>
            <a:ext cx="838200" cy="1120775"/>
          </a:xfrm>
          <a:custGeom>
            <a:avLst/>
            <a:gdLst>
              <a:gd name="connsiteX0" fmla="*/ 0 w 838200"/>
              <a:gd name="connsiteY0" fmla="*/ 0 h 1120775"/>
              <a:gd name="connsiteX1" fmla="*/ 400050 w 838200"/>
              <a:gd name="connsiteY1" fmla="*/ 0 h 1120775"/>
              <a:gd name="connsiteX2" fmla="*/ 400050 w 838200"/>
              <a:gd name="connsiteY2" fmla="*/ 276225 h 1120775"/>
              <a:gd name="connsiteX3" fmla="*/ 838200 w 838200"/>
              <a:gd name="connsiteY3" fmla="*/ 276225 h 1120775"/>
              <a:gd name="connsiteX4" fmla="*/ 838200 w 838200"/>
              <a:gd name="connsiteY4" fmla="*/ 1120775 h 1120775"/>
              <a:gd name="connsiteX5" fmla="*/ 3175 w 838200"/>
              <a:gd name="connsiteY5" fmla="*/ 1120775 h 1120775"/>
              <a:gd name="connsiteX6" fmla="*/ 0 w 838200"/>
              <a:gd name="connsiteY6" fmla="*/ 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1120775">
                <a:moveTo>
                  <a:pt x="0" y="0"/>
                </a:moveTo>
                <a:lnTo>
                  <a:pt x="400050" y="0"/>
                </a:lnTo>
                <a:lnTo>
                  <a:pt x="400050" y="276225"/>
                </a:lnTo>
                <a:lnTo>
                  <a:pt x="838200" y="276225"/>
                </a:lnTo>
                <a:lnTo>
                  <a:pt x="838200" y="1120775"/>
                </a:lnTo>
                <a:lnTo>
                  <a:pt x="3175" y="1120775"/>
                </a:lnTo>
                <a:cubicBezTo>
                  <a:pt x="2117" y="747183"/>
                  <a:pt x="1058" y="37359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99BEFFA-BF21-47D8-B4A6-F908D2383F9F}"/>
              </a:ext>
            </a:extLst>
          </p:cNvPr>
          <p:cNvSpPr/>
          <p:nvPr/>
        </p:nvSpPr>
        <p:spPr>
          <a:xfrm>
            <a:off x="3340388" y="2492654"/>
            <a:ext cx="841375" cy="1120775"/>
          </a:xfrm>
          <a:custGeom>
            <a:avLst/>
            <a:gdLst>
              <a:gd name="connsiteX0" fmla="*/ 0 w 841375"/>
              <a:gd name="connsiteY0" fmla="*/ 1117600 h 1120775"/>
              <a:gd name="connsiteX1" fmla="*/ 0 w 841375"/>
              <a:gd name="connsiteY1" fmla="*/ 276225 h 1120775"/>
              <a:gd name="connsiteX2" fmla="*/ 447675 w 841375"/>
              <a:gd name="connsiteY2" fmla="*/ 276225 h 1120775"/>
              <a:gd name="connsiteX3" fmla="*/ 447675 w 841375"/>
              <a:gd name="connsiteY3" fmla="*/ 0 h 1120775"/>
              <a:gd name="connsiteX4" fmla="*/ 841375 w 841375"/>
              <a:gd name="connsiteY4" fmla="*/ 0 h 1120775"/>
              <a:gd name="connsiteX5" fmla="*/ 841375 w 841375"/>
              <a:gd name="connsiteY5" fmla="*/ 1120775 h 1120775"/>
              <a:gd name="connsiteX6" fmla="*/ 0 w 841375"/>
              <a:gd name="connsiteY6" fmla="*/ 111760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375" h="1120775">
                <a:moveTo>
                  <a:pt x="0" y="1117600"/>
                </a:moveTo>
                <a:lnTo>
                  <a:pt x="0" y="276225"/>
                </a:lnTo>
                <a:lnTo>
                  <a:pt x="447675" y="276225"/>
                </a:lnTo>
                <a:lnTo>
                  <a:pt x="447675" y="0"/>
                </a:lnTo>
                <a:lnTo>
                  <a:pt x="841375" y="0"/>
                </a:lnTo>
                <a:lnTo>
                  <a:pt x="841375" y="1120775"/>
                </a:lnTo>
                <a:lnTo>
                  <a:pt x="0" y="11176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0679156-1555-4DA1-AD07-20734A9A2C9F}"/>
              </a:ext>
            </a:extLst>
          </p:cNvPr>
          <p:cNvSpPr/>
          <p:nvPr/>
        </p:nvSpPr>
        <p:spPr>
          <a:xfrm>
            <a:off x="2472819" y="2489097"/>
            <a:ext cx="841375" cy="1120775"/>
          </a:xfrm>
          <a:custGeom>
            <a:avLst/>
            <a:gdLst>
              <a:gd name="connsiteX0" fmla="*/ 0 w 841375"/>
              <a:gd name="connsiteY0" fmla="*/ 1117600 h 1120775"/>
              <a:gd name="connsiteX1" fmla="*/ 0 w 841375"/>
              <a:gd name="connsiteY1" fmla="*/ 276225 h 1120775"/>
              <a:gd name="connsiteX2" fmla="*/ 447675 w 841375"/>
              <a:gd name="connsiteY2" fmla="*/ 276225 h 1120775"/>
              <a:gd name="connsiteX3" fmla="*/ 447675 w 841375"/>
              <a:gd name="connsiteY3" fmla="*/ 0 h 1120775"/>
              <a:gd name="connsiteX4" fmla="*/ 841375 w 841375"/>
              <a:gd name="connsiteY4" fmla="*/ 0 h 1120775"/>
              <a:gd name="connsiteX5" fmla="*/ 841375 w 841375"/>
              <a:gd name="connsiteY5" fmla="*/ 1120775 h 1120775"/>
              <a:gd name="connsiteX6" fmla="*/ 0 w 841375"/>
              <a:gd name="connsiteY6" fmla="*/ 1117600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375" h="1120775">
                <a:moveTo>
                  <a:pt x="0" y="1117600"/>
                </a:moveTo>
                <a:lnTo>
                  <a:pt x="0" y="276225"/>
                </a:lnTo>
                <a:lnTo>
                  <a:pt x="447675" y="276225"/>
                </a:lnTo>
                <a:lnTo>
                  <a:pt x="447675" y="0"/>
                </a:lnTo>
                <a:lnTo>
                  <a:pt x="841375" y="0"/>
                </a:lnTo>
                <a:lnTo>
                  <a:pt x="841375" y="1120775"/>
                </a:lnTo>
                <a:lnTo>
                  <a:pt x="0" y="11176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7220500-03D6-4F26-8249-F8C74C46E6D7}"/>
              </a:ext>
            </a:extLst>
          </p:cNvPr>
          <p:cNvSpPr/>
          <p:nvPr/>
        </p:nvSpPr>
        <p:spPr>
          <a:xfrm>
            <a:off x="2488693" y="602596"/>
            <a:ext cx="819151" cy="888029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406F0C7-E7CE-4DB2-8258-CE83B60D3C58}"/>
              </a:ext>
            </a:extLst>
          </p:cNvPr>
          <p:cNvSpPr/>
          <p:nvPr/>
        </p:nvSpPr>
        <p:spPr>
          <a:xfrm>
            <a:off x="3363658" y="602596"/>
            <a:ext cx="823914" cy="888029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6E050A5-EEC6-4865-A96D-A4626ADFE7F9}"/>
              </a:ext>
            </a:extLst>
          </p:cNvPr>
          <p:cNvSpPr/>
          <p:nvPr/>
        </p:nvSpPr>
        <p:spPr>
          <a:xfrm>
            <a:off x="6863522" y="610912"/>
            <a:ext cx="828675" cy="888029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603A204-182F-48E6-9A86-8DEF714A3C5C}"/>
              </a:ext>
            </a:extLst>
          </p:cNvPr>
          <p:cNvSpPr/>
          <p:nvPr/>
        </p:nvSpPr>
        <p:spPr>
          <a:xfrm>
            <a:off x="5113590" y="611846"/>
            <a:ext cx="823914" cy="888029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654CD90-0AB3-40E8-97C3-6E32FD4A6F7D}"/>
              </a:ext>
            </a:extLst>
          </p:cNvPr>
          <p:cNvSpPr/>
          <p:nvPr/>
        </p:nvSpPr>
        <p:spPr>
          <a:xfrm>
            <a:off x="5993317" y="611846"/>
            <a:ext cx="823914" cy="888029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193C9F1-79AF-4847-8F18-D91B1C2EF8EA}"/>
              </a:ext>
            </a:extLst>
          </p:cNvPr>
          <p:cNvSpPr/>
          <p:nvPr/>
        </p:nvSpPr>
        <p:spPr>
          <a:xfrm>
            <a:off x="7738488" y="600378"/>
            <a:ext cx="828675" cy="888029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898738D-66C7-40B9-B9BE-A9F641E7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9108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F97C524-A8DB-04FD-B47B-5B08AAEC5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5173" r="9713" b="8223"/>
          <a:stretch/>
        </p:blipFill>
        <p:spPr>
          <a:xfrm>
            <a:off x="0" y="1608748"/>
            <a:ext cx="3419872" cy="474760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0AB949-8A99-5A48-868F-3FC7DCD5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37</a:t>
            </a:fld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1E09A22-B7D6-0273-FDBE-251AD0B04998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huur – Blok V &amp; Z: typeplannen gestapelde woningen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219095E-2226-0CA4-6DA8-C02FB31C5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5587" r="2146" b="9295"/>
          <a:stretch/>
        </p:blipFill>
        <p:spPr>
          <a:xfrm>
            <a:off x="5737262" y="1704134"/>
            <a:ext cx="3419872" cy="467185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27B3C6-95F6-078A-DDE9-F48006C9A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4885" r="10987" b="8526"/>
          <a:stretch/>
        </p:blipFill>
        <p:spPr>
          <a:xfrm>
            <a:off x="3203847" y="1691427"/>
            <a:ext cx="2892153" cy="475252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B72A0F0D-0F33-5666-9146-F6301CD54765}"/>
              </a:ext>
            </a:extLst>
          </p:cNvPr>
          <p:cNvSpPr txBox="1"/>
          <p:nvPr/>
        </p:nvSpPr>
        <p:spPr>
          <a:xfrm>
            <a:off x="1907704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E658774-1778-BF6C-4D07-8038715D5D5D}"/>
              </a:ext>
            </a:extLst>
          </p:cNvPr>
          <p:cNvSpPr txBox="1"/>
          <p:nvPr/>
        </p:nvSpPr>
        <p:spPr>
          <a:xfrm>
            <a:off x="4560261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+1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02E0742-0D79-3221-90C1-C493F048139A}"/>
              </a:ext>
            </a:extLst>
          </p:cNvPr>
          <p:cNvSpPr txBox="1"/>
          <p:nvPr/>
        </p:nvSpPr>
        <p:spPr>
          <a:xfrm>
            <a:off x="7236296" y="6100632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+2</a:t>
            </a:r>
          </a:p>
        </p:txBody>
      </p:sp>
    </p:spTree>
    <p:extLst>
      <p:ext uri="{BB962C8B-B14F-4D97-AF65-F5344CB8AC3E}">
        <p14:creationId xmlns:p14="http://schemas.microsoft.com/office/powerpoint/2010/main" val="1450768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D45823-AC44-77AB-22AB-814CACC9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38</a:t>
            </a:fld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CD5AA5-470D-11A3-13AA-4C0EDCEFF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t="5004" r="16184" b="8497"/>
          <a:stretch/>
        </p:blipFill>
        <p:spPr>
          <a:xfrm>
            <a:off x="0" y="1692000"/>
            <a:ext cx="3203848" cy="474760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3831903-E67E-CE6A-9A12-2390E9970F2F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huur – Blok W &amp; Y: typeplannen gestapelde woningen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66B31B-1737-B400-BC9F-7E967D154A79}"/>
              </a:ext>
            </a:extLst>
          </p:cNvPr>
          <p:cNvSpPr txBox="1"/>
          <p:nvPr/>
        </p:nvSpPr>
        <p:spPr>
          <a:xfrm>
            <a:off x="1907704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C974FE0-BF11-90EC-3937-F5C1193C3D31}"/>
              </a:ext>
            </a:extLst>
          </p:cNvPr>
          <p:cNvSpPr txBox="1"/>
          <p:nvPr/>
        </p:nvSpPr>
        <p:spPr>
          <a:xfrm>
            <a:off x="4560261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+1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663B728-D781-1567-9B6D-3ED040F1EE41}"/>
              </a:ext>
            </a:extLst>
          </p:cNvPr>
          <p:cNvSpPr txBox="1"/>
          <p:nvPr/>
        </p:nvSpPr>
        <p:spPr>
          <a:xfrm>
            <a:off x="7236296" y="6100632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+2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E0F41D4-A6C0-D7CF-6776-A2D47D983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5338" r="2771" b="19442"/>
          <a:stretch/>
        </p:blipFill>
        <p:spPr>
          <a:xfrm>
            <a:off x="6012159" y="1800000"/>
            <a:ext cx="3122247" cy="412856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BDA86F4-2923-CA81-646B-6C820B30F2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5338" r="11428" b="19441"/>
          <a:stretch/>
        </p:blipFill>
        <p:spPr>
          <a:xfrm>
            <a:off x="3203848" y="1800000"/>
            <a:ext cx="3024338" cy="412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1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589121-27BE-F0D6-2BF4-FC58B54A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39</a:t>
            </a:fld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69E990-B75A-6FA7-9955-0BEF1E887E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5247" r="1591" b="8164"/>
          <a:stretch/>
        </p:blipFill>
        <p:spPr>
          <a:xfrm>
            <a:off x="1229308" y="1412776"/>
            <a:ext cx="3754760" cy="47525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6D0FF9D-9E2D-1E98-E00E-6C718F5FC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5248" r="1353" b="10787"/>
          <a:stretch/>
        </p:blipFill>
        <p:spPr>
          <a:xfrm>
            <a:off x="4499992" y="1484784"/>
            <a:ext cx="3178696" cy="460851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27EC63D-8951-DB64-8E90-FFE61F1FAF83}"/>
              </a:ext>
            </a:extLst>
          </p:cNvPr>
          <p:cNvSpPr txBox="1"/>
          <p:nvPr/>
        </p:nvSpPr>
        <p:spPr>
          <a:xfrm>
            <a:off x="2987824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E73D775-9EFF-674A-C87D-D8D5A439FEC8}"/>
              </a:ext>
            </a:extLst>
          </p:cNvPr>
          <p:cNvSpPr txBox="1"/>
          <p:nvPr/>
        </p:nvSpPr>
        <p:spPr>
          <a:xfrm>
            <a:off x="5640381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EC4E5FE-3A16-D81D-DE34-ABF129CF20A6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huur – Blok V, X en Z: typeplannen appartementen</a:t>
            </a:r>
          </a:p>
        </p:txBody>
      </p:sp>
    </p:spTree>
    <p:extLst>
      <p:ext uri="{BB962C8B-B14F-4D97-AF65-F5344CB8AC3E}">
        <p14:creationId xmlns:p14="http://schemas.microsoft.com/office/powerpoint/2010/main" val="216777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D373B3F-0E29-4912-A88D-D76100C49BF2}"/>
              </a:ext>
            </a:extLst>
          </p:cNvPr>
          <p:cNvSpPr txBox="1"/>
          <p:nvPr/>
        </p:nvSpPr>
        <p:spPr>
          <a:xfrm>
            <a:off x="2987824" y="1484784"/>
            <a:ext cx="3658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INHOUD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01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Bestaande toestand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02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Nieuwe toestand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03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Vormgeving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dirty="0">
                <a:solidFill>
                  <a:prstClr val="white">
                    <a:lumMod val="50000"/>
                  </a:prstClr>
                </a:solidFill>
                <a:latin typeface="NewParis Skyline" panose="020B0504000000000000" pitchFamily="34" charset="0"/>
              </a:rPr>
              <a:t>04</a:t>
            </a:r>
            <a:r>
              <a:rPr lang="nl-BE" sz="1400" dirty="0">
                <a:solidFill>
                  <a:prstClr val="black"/>
                </a:solidFill>
                <a:latin typeface="NewParis Skyline" panose="020B0504000000000000" pitchFamily="34" charset="0"/>
              </a:rPr>
              <a:t>	Planmateriaal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05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Duurzaam bouwen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06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Fasering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dirty="0">
                <a:solidFill>
                  <a:prstClr val="white">
                    <a:lumMod val="50000"/>
                  </a:prstClr>
                </a:solidFill>
                <a:latin typeface="NewParis Skyline" panose="020B0504000000000000" pitchFamily="34" charset="0"/>
              </a:rPr>
              <a:t>07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Ontwerp buitenaanleg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dirty="0">
                <a:solidFill>
                  <a:prstClr val="white">
                    <a:lumMod val="50000"/>
                  </a:prstClr>
                </a:solidFill>
                <a:latin typeface="NewParis Skyline" panose="020B0504000000000000" pitchFamily="34" charset="0"/>
              </a:rPr>
              <a:t>08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	Sfeerbeelden buitenaanleg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Paris Skyline" panose="020B0504000000000000" pitchFamily="34" charset="0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B700311-1D2F-41F3-8946-46763E11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423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589121-27BE-F0D6-2BF4-FC58B54A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40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4656F46-2ADF-B1F9-0ED0-8CBF77E664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3367" r="1213" b="15831"/>
          <a:stretch/>
        </p:blipFill>
        <p:spPr>
          <a:xfrm>
            <a:off x="1619673" y="1944000"/>
            <a:ext cx="5904656" cy="345638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FDF5EF9-89BE-AB20-15DA-AB35E3509FEE}"/>
              </a:ext>
            </a:extLst>
          </p:cNvPr>
          <p:cNvSpPr txBox="1"/>
          <p:nvPr/>
        </p:nvSpPr>
        <p:spPr>
          <a:xfrm>
            <a:off x="1835696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+1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FC5D816-F897-317A-210A-5DECCCDEDA1A}"/>
              </a:ext>
            </a:extLst>
          </p:cNvPr>
          <p:cNvSpPr txBox="1"/>
          <p:nvPr/>
        </p:nvSpPr>
        <p:spPr>
          <a:xfrm>
            <a:off x="6228184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51D8ECC-B873-E194-A36F-1E08F6F800B1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huur – Blok V, X en Z: typeplannen appartementen</a:t>
            </a:r>
          </a:p>
        </p:txBody>
      </p:sp>
    </p:spTree>
    <p:extLst>
      <p:ext uri="{BB962C8B-B14F-4D97-AF65-F5344CB8AC3E}">
        <p14:creationId xmlns:p14="http://schemas.microsoft.com/office/powerpoint/2010/main" val="4249848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E2BD01-F336-A16C-809B-63525581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41</a:t>
            </a:fld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3591CFF-D4ED-13DD-1D56-B084ABEC35F7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PLANMATERIAAL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NB3 koop – typeplannen gestapelde woningen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F0E3326-AAB4-232D-F487-24DF6D532816}"/>
              </a:ext>
            </a:extLst>
          </p:cNvPr>
          <p:cNvSpPr txBox="1"/>
          <p:nvPr/>
        </p:nvSpPr>
        <p:spPr>
          <a:xfrm>
            <a:off x="1043608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014D6F4-9F88-42B4-A867-A116B190AD17}"/>
              </a:ext>
            </a:extLst>
          </p:cNvPr>
          <p:cNvSpPr txBox="1"/>
          <p:nvPr/>
        </p:nvSpPr>
        <p:spPr>
          <a:xfrm>
            <a:off x="3707904" y="610243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+1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794D070-0308-8AE3-6DC4-CA73E8287B9D}"/>
              </a:ext>
            </a:extLst>
          </p:cNvPr>
          <p:cNvSpPr txBox="1"/>
          <p:nvPr/>
        </p:nvSpPr>
        <p:spPr>
          <a:xfrm>
            <a:off x="6732240" y="6100632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dirty="0">
                <a:latin typeface="NewParis Skyline" panose="020B0504000000000000" pitchFamily="34" charset="0"/>
              </a:rPr>
              <a:t>+2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A63E8A2-99ED-7E13-D9FC-5AA9560C8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5376" r="793" b="19813"/>
          <a:stretch/>
        </p:blipFill>
        <p:spPr>
          <a:xfrm>
            <a:off x="755576" y="1692000"/>
            <a:ext cx="762129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58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04	</a:t>
            </a:r>
            <a:r>
              <a:rPr lang="nl-BE" sz="1400" dirty="0">
                <a:latin typeface="NewParis Skyline" panose="020B0504000000000000" pitchFamily="34" charset="0"/>
              </a:rPr>
              <a:t>DUURZAAM BOUWEN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1979AA3-30E4-4858-A9D0-0F97A7F1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2081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DUURZAAM BOUWEN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561876D-BBB9-4F1F-B1EA-25EF85E27F9A}"/>
              </a:ext>
            </a:extLst>
          </p:cNvPr>
          <p:cNvSpPr txBox="1"/>
          <p:nvPr/>
        </p:nvSpPr>
        <p:spPr>
          <a:xfrm>
            <a:off x="1080000" y="764809"/>
            <a:ext cx="708497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Compacte bouwvolumes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Doorgedreven dak-, vloer- en gevelisolatie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Zorgvuldig gekozen daglichtopeningen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Aandacht voor oriëntatie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Rationeel raster met niet dragende invulwanden 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Duurzame materialen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Verwarmingsinstallatie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BE" sz="1400" dirty="0">
                <a:latin typeface="NewParis Skyline" panose="020B0504000000000000" pitchFamily="34" charset="0"/>
              </a:rPr>
              <a:t>HUUR (NB02): Collectieve elektrische bodem/water warmtepomp in ondergrondse parking op basis van collectieve geothermie 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BE" sz="1400" dirty="0">
                <a:latin typeface="NewParis Skyline" panose="020B0504000000000000" pitchFamily="34" charset="0"/>
              </a:rPr>
              <a:t>KOOP (NB03): Individuele elektrische warmtepomp op basis van collectieve geothermie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Ventilatie op basis van ventilatietype C+ met smartzones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Productie sanitair warm water 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BE" sz="1400" dirty="0">
                <a:latin typeface="NewParis Skyline" panose="020B0504000000000000" pitchFamily="34" charset="0"/>
              </a:rPr>
              <a:t>Elektrische boiler (huur), individuele warmtepomp (koop)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BE" sz="1400" dirty="0">
                <a:latin typeface="NewParis Skyline" panose="020B0504000000000000" pitchFamily="34" charset="0"/>
              </a:rPr>
              <a:t>Individuele PV-panelen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nl-BE" sz="1400" dirty="0">
                <a:latin typeface="NewParis Skyline" panose="020B0504000000000000" pitchFamily="34" charset="0"/>
              </a:rPr>
              <a:t>Regenwater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BE" sz="1400" dirty="0">
                <a:latin typeface="NewParis Skyline" panose="020B0504000000000000" pitchFamily="34" charset="0"/>
              </a:rPr>
              <a:t>Hergebruik bij 2 aftappunten per woning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BE" sz="1400" dirty="0">
                <a:latin typeface="NewParis Skyline" panose="020B0504000000000000" pitchFamily="34" charset="0"/>
              </a:rPr>
              <a:t>Buffering en infiltratie van regenwater</a:t>
            </a:r>
          </a:p>
        </p:txBody>
      </p:sp>
      <p:sp>
        <p:nvSpPr>
          <p:cNvPr id="5" name="Tekstvak 3">
            <a:extLst>
              <a:ext uri="{FF2B5EF4-FFF2-40B4-BE49-F238E27FC236}">
                <a16:creationId xmlns:a16="http://schemas.microsoft.com/office/drawing/2014/main" id="{8BA6EAA8-69C7-40BA-80E6-184A540E1011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8E8F2AC-95AA-4D4F-AB5C-CE5CBCF3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1919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05	</a:t>
            </a:r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D74EB34-F016-4237-AC8B-DDA6B1D8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7308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Bestaande toestand</a:t>
            </a: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CFE8DB4B-6E97-467C-BC09-1BC555E61FA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A2FC02-F513-420E-8D97-9998E17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45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60D2E87-1F84-4DC6-B132-0FF78F074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14149"/>
            <a:ext cx="7920000" cy="56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13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24565C-A6AE-43E9-BEAB-9E6160AC1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14153"/>
            <a:ext cx="7920000" cy="560288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Fase 1: afbraak (16 WE)</a:t>
            </a: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CFE8DB4B-6E97-467C-BC09-1BC555E61FA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A2FC02-F513-420E-8D97-9998E17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46</a:t>
            </a:fld>
            <a:endParaRPr lang="nl-BE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297CF78F-2590-296A-8140-133CC60A2A68}"/>
              </a:ext>
            </a:extLst>
          </p:cNvPr>
          <p:cNvSpPr/>
          <p:nvPr/>
        </p:nvSpPr>
        <p:spPr>
          <a:xfrm>
            <a:off x="3307743" y="1121134"/>
            <a:ext cx="2027582" cy="2154803"/>
          </a:xfrm>
          <a:custGeom>
            <a:avLst/>
            <a:gdLst>
              <a:gd name="connsiteX0" fmla="*/ 0 w 2027582"/>
              <a:gd name="connsiteY0" fmla="*/ 803082 h 2154803"/>
              <a:gd name="connsiteX1" fmla="*/ 1272208 w 2027582"/>
              <a:gd name="connsiteY1" fmla="*/ 0 h 2154803"/>
              <a:gd name="connsiteX2" fmla="*/ 2027582 w 2027582"/>
              <a:gd name="connsiteY2" fmla="*/ 842838 h 2154803"/>
              <a:gd name="connsiteX3" fmla="*/ 763325 w 2027582"/>
              <a:gd name="connsiteY3" fmla="*/ 2154803 h 2154803"/>
              <a:gd name="connsiteX4" fmla="*/ 246490 w 2027582"/>
              <a:gd name="connsiteY4" fmla="*/ 1669774 h 2154803"/>
              <a:gd name="connsiteX5" fmla="*/ 500932 w 2027582"/>
              <a:gd name="connsiteY5" fmla="*/ 1399429 h 2154803"/>
              <a:gd name="connsiteX6" fmla="*/ 0 w 2027582"/>
              <a:gd name="connsiteY6" fmla="*/ 803082 h 215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7582" h="2154803">
                <a:moveTo>
                  <a:pt x="0" y="803082"/>
                </a:moveTo>
                <a:lnTo>
                  <a:pt x="1272208" y="0"/>
                </a:lnTo>
                <a:lnTo>
                  <a:pt x="2027582" y="842838"/>
                </a:lnTo>
                <a:lnTo>
                  <a:pt x="763325" y="2154803"/>
                </a:lnTo>
                <a:lnTo>
                  <a:pt x="246490" y="1669774"/>
                </a:lnTo>
                <a:lnTo>
                  <a:pt x="500932" y="1399429"/>
                </a:lnTo>
                <a:lnTo>
                  <a:pt x="0" y="803082"/>
                </a:lnTo>
                <a:close/>
              </a:path>
            </a:pathLst>
          </a:cu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785B0AF6-B8D0-EE5E-5A72-D548BE481792}"/>
              </a:ext>
            </a:extLst>
          </p:cNvPr>
          <p:cNvSpPr/>
          <p:nvPr/>
        </p:nvSpPr>
        <p:spPr>
          <a:xfrm>
            <a:off x="4754880" y="3808675"/>
            <a:ext cx="2417197" cy="2146852"/>
          </a:xfrm>
          <a:custGeom>
            <a:avLst/>
            <a:gdLst>
              <a:gd name="connsiteX0" fmla="*/ 0 w 2417197"/>
              <a:gd name="connsiteY0" fmla="*/ 787179 h 2146852"/>
              <a:gd name="connsiteX1" fmla="*/ 779228 w 2417197"/>
              <a:gd name="connsiteY1" fmla="*/ 0 h 2146852"/>
              <a:gd name="connsiteX2" fmla="*/ 2417197 w 2417197"/>
              <a:gd name="connsiteY2" fmla="*/ 1606163 h 2146852"/>
              <a:gd name="connsiteX3" fmla="*/ 1272209 w 2417197"/>
              <a:gd name="connsiteY3" fmla="*/ 2146852 h 2146852"/>
              <a:gd name="connsiteX4" fmla="*/ 0 w 2417197"/>
              <a:gd name="connsiteY4" fmla="*/ 787179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197" h="2146852">
                <a:moveTo>
                  <a:pt x="0" y="787179"/>
                </a:moveTo>
                <a:lnTo>
                  <a:pt x="779228" y="0"/>
                </a:lnTo>
                <a:lnTo>
                  <a:pt x="2417197" y="1606163"/>
                </a:lnTo>
                <a:lnTo>
                  <a:pt x="1272209" y="2146852"/>
                </a:lnTo>
                <a:lnTo>
                  <a:pt x="0" y="787179"/>
                </a:lnTo>
                <a:close/>
              </a:path>
            </a:pathLst>
          </a:custGeom>
          <a:noFill/>
          <a:ln w="38100">
            <a:solidFill>
              <a:srgbClr val="8EB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5819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B5C2846-4308-4012-8CEC-99F7DA2CE7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14153"/>
            <a:ext cx="7920000" cy="560287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Fase 1: nieuwbouw (huur 18 WE, koop 10 WE)</a:t>
            </a: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CFE8DB4B-6E97-467C-BC09-1BC555E61FA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A2FC02-F513-420E-8D97-9998E17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47</a:t>
            </a:fld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E67A16D-305E-29E9-DDF5-B83B8959DDA2}"/>
              </a:ext>
            </a:extLst>
          </p:cNvPr>
          <p:cNvSpPr txBox="1"/>
          <p:nvPr/>
        </p:nvSpPr>
        <p:spPr>
          <a:xfrm>
            <a:off x="6228184" y="913507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Tijdelijke stookplaats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64649B2-5125-5BA1-D17A-BEF13787E2D2}"/>
              </a:ext>
            </a:extLst>
          </p:cNvPr>
          <p:cNvSpPr txBox="1"/>
          <p:nvPr/>
        </p:nvSpPr>
        <p:spPr>
          <a:xfrm>
            <a:off x="6228184" y="1297562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Tijdelijke toegangswegen tot voordeur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565E0F08-48D8-2158-27B1-61F15CC3C810}"/>
              </a:ext>
            </a:extLst>
          </p:cNvPr>
          <p:cNvCxnSpPr>
            <a:cxnSpLocks/>
          </p:cNvCxnSpPr>
          <p:nvPr/>
        </p:nvCxnSpPr>
        <p:spPr>
          <a:xfrm flipV="1">
            <a:off x="3779912" y="1052736"/>
            <a:ext cx="2448272" cy="648072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6BDEE16D-3578-2B4E-7C09-D8592160E67A}"/>
              </a:ext>
            </a:extLst>
          </p:cNvPr>
          <p:cNvCxnSpPr>
            <a:cxnSpLocks/>
          </p:cNvCxnSpPr>
          <p:nvPr/>
        </p:nvCxnSpPr>
        <p:spPr>
          <a:xfrm flipV="1">
            <a:off x="4932040" y="1412776"/>
            <a:ext cx="1296144" cy="2160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61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B3D4ACF-5280-4772-963B-C28D600C8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08750"/>
            <a:ext cx="7920000" cy="560287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Fase 1: omgevingsaanleg</a:t>
            </a: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CFE8DB4B-6E97-467C-BC09-1BC555E61FA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A2FC02-F513-420E-8D97-9998E17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1634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BD288F6-5E92-4600-8D32-3EE191C62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08749"/>
            <a:ext cx="7920000" cy="560287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Fase 2: afbraak (27 WE)</a:t>
            </a: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CFE8DB4B-6E97-467C-BC09-1BC555E61FA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A2FC02-F513-420E-8D97-9998E17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49</a:t>
            </a:fld>
            <a:endParaRPr lang="nl-BE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5D754F39-F147-15B5-A328-B366C1F19EB1}"/>
              </a:ext>
            </a:extLst>
          </p:cNvPr>
          <p:cNvSpPr/>
          <p:nvPr/>
        </p:nvSpPr>
        <p:spPr>
          <a:xfrm>
            <a:off x="1009816" y="1924216"/>
            <a:ext cx="3085106" cy="2830664"/>
          </a:xfrm>
          <a:custGeom>
            <a:avLst/>
            <a:gdLst>
              <a:gd name="connsiteX0" fmla="*/ 0 w 3085106"/>
              <a:gd name="connsiteY0" fmla="*/ 1685676 h 2830664"/>
              <a:gd name="connsiteX1" fmla="*/ 1542553 w 3085106"/>
              <a:gd name="connsiteY1" fmla="*/ 524786 h 2830664"/>
              <a:gd name="connsiteX2" fmla="*/ 2297927 w 3085106"/>
              <a:gd name="connsiteY2" fmla="*/ 0 h 2830664"/>
              <a:gd name="connsiteX3" fmla="*/ 2806810 w 3085106"/>
              <a:gd name="connsiteY3" fmla="*/ 572494 h 2830664"/>
              <a:gd name="connsiteX4" fmla="*/ 2568271 w 3085106"/>
              <a:gd name="connsiteY4" fmla="*/ 811033 h 2830664"/>
              <a:gd name="connsiteX5" fmla="*/ 3085106 w 3085106"/>
              <a:gd name="connsiteY5" fmla="*/ 1319916 h 2830664"/>
              <a:gd name="connsiteX6" fmla="*/ 1661822 w 3085106"/>
              <a:gd name="connsiteY6" fmla="*/ 2830664 h 2830664"/>
              <a:gd name="connsiteX7" fmla="*/ 0 w 3085106"/>
              <a:gd name="connsiteY7" fmla="*/ 1685676 h 283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5106" h="2830664">
                <a:moveTo>
                  <a:pt x="0" y="1685676"/>
                </a:moveTo>
                <a:lnTo>
                  <a:pt x="1542553" y="524786"/>
                </a:lnTo>
                <a:lnTo>
                  <a:pt x="2297927" y="0"/>
                </a:lnTo>
                <a:lnTo>
                  <a:pt x="2806810" y="572494"/>
                </a:lnTo>
                <a:lnTo>
                  <a:pt x="2568271" y="811033"/>
                </a:lnTo>
                <a:lnTo>
                  <a:pt x="3085106" y="1319916"/>
                </a:lnTo>
                <a:lnTo>
                  <a:pt x="1661822" y="2830664"/>
                </a:lnTo>
                <a:lnTo>
                  <a:pt x="0" y="1685676"/>
                </a:lnTo>
                <a:close/>
              </a:path>
            </a:pathLst>
          </a:cu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678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B901C52-78E0-4D65-8CB2-E45DEFC24AA3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01</a:t>
            </a:r>
            <a:r>
              <a:rPr lang="nl-BE" sz="1400" dirty="0">
                <a:latin typeface="NewParis Skyline" panose="020B0504000000000000" pitchFamily="34" charset="0"/>
              </a:rPr>
              <a:t>	BESTAANDE TOESTAND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D9A4A17-A4F1-4AE1-A098-D5086B6D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3407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3376ACC-E826-4224-945D-A5AB9F1B8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14154"/>
            <a:ext cx="7920000" cy="560287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Fase 2: nieuwbouw (huur 34 WE)</a:t>
            </a: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CFE8DB4B-6E97-467C-BC09-1BC555E61FA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A2FC02-F513-420E-8D97-9998E17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7366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2FF40C0-871D-4E85-8175-3708C9BBD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771932"/>
            <a:ext cx="7920000" cy="560287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Fase 2: omgevingsaanleg</a:t>
            </a:r>
          </a:p>
        </p:txBody>
      </p:sp>
      <p:sp>
        <p:nvSpPr>
          <p:cNvPr id="26" name="Tekstvak 3">
            <a:extLst>
              <a:ext uri="{FF2B5EF4-FFF2-40B4-BE49-F238E27FC236}">
                <a16:creationId xmlns:a16="http://schemas.microsoft.com/office/drawing/2014/main" id="{CFE8DB4B-6E97-467C-BC09-1BC555E61FA5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A2FC02-F513-420E-8D97-9998E17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9965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FASERING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C46E365-92D3-42DC-A698-3074B9370A20}"/>
              </a:ext>
            </a:extLst>
          </p:cNvPr>
          <p:cNvSpPr txBox="1"/>
          <p:nvPr/>
        </p:nvSpPr>
        <p:spPr>
          <a:xfrm>
            <a:off x="971600" y="1318807"/>
            <a:ext cx="7056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FASE 1</a:t>
            </a:r>
          </a:p>
          <a:p>
            <a:r>
              <a:rPr lang="nl-BE" sz="1400" dirty="0">
                <a:latin typeface="NewParis Skyline" panose="020B0504000000000000" pitchFamily="34" charset="0"/>
              </a:rPr>
              <a:t>- Afbraak		16 WE</a:t>
            </a:r>
          </a:p>
          <a:p>
            <a:r>
              <a:rPr lang="nl-BE" sz="1400" dirty="0">
                <a:latin typeface="NewParis Skyline" panose="020B0504000000000000" pitchFamily="34" charset="0"/>
              </a:rPr>
              <a:t>+ Nieuwbouw	18 WE (huur)</a:t>
            </a:r>
          </a:p>
          <a:p>
            <a:r>
              <a:rPr lang="nl-BE" sz="1400" dirty="0">
                <a:latin typeface="NewParis Skyline" panose="020B0504000000000000" pitchFamily="34" charset="0"/>
              </a:rPr>
              <a:t>		10 WE (koop)</a:t>
            </a:r>
          </a:p>
          <a:p>
            <a:endParaRPr lang="nl-BE" sz="1400" dirty="0">
              <a:latin typeface="NewParis Skyline" panose="020B0504000000000000" pitchFamily="34" charset="0"/>
            </a:endParaRPr>
          </a:p>
          <a:p>
            <a:r>
              <a:rPr lang="nl-BE" sz="1400" dirty="0">
                <a:latin typeface="NewParis Skyline" panose="020B0504000000000000" pitchFamily="34" charset="0"/>
              </a:rPr>
              <a:t>FASE 2</a:t>
            </a:r>
          </a:p>
          <a:p>
            <a:r>
              <a:rPr lang="nl-BE" sz="1400" dirty="0">
                <a:latin typeface="NewParis Skyline" panose="020B0504000000000000" pitchFamily="34" charset="0"/>
              </a:rPr>
              <a:t>- Afbraak		27 WE</a:t>
            </a:r>
          </a:p>
          <a:p>
            <a:r>
              <a:rPr lang="nl-BE" sz="1400" dirty="0">
                <a:latin typeface="NewParis Skyline" panose="020B0504000000000000" pitchFamily="34" charset="0"/>
              </a:rPr>
              <a:t>+ Nieuwbouw	34 WE (huur)			</a:t>
            </a:r>
          </a:p>
          <a:p>
            <a:endParaRPr lang="nl-BE" sz="1400" dirty="0">
              <a:latin typeface="NewParis Skyline" panose="020B0504000000000000" pitchFamily="34" charset="0"/>
            </a:endParaRPr>
          </a:p>
          <a:p>
            <a:r>
              <a:rPr lang="nl-BE" sz="1400" dirty="0">
                <a:latin typeface="NewParis Skyline" panose="020B0504000000000000" pitchFamily="34" charset="0"/>
              </a:rPr>
              <a:t>		</a:t>
            </a:r>
          </a:p>
          <a:p>
            <a:r>
              <a:rPr lang="nl-BE" sz="1400" dirty="0">
                <a:latin typeface="NewParis Skyline" panose="020B0504000000000000" pitchFamily="34" charset="0"/>
              </a:rPr>
              <a:t>START werken		3 oktober 2022</a:t>
            </a:r>
          </a:p>
          <a:p>
            <a:endParaRPr lang="nl-BE" sz="1400" dirty="0">
              <a:latin typeface="NewParis Skyline" panose="020B0504000000000000" pitchFamily="34" charset="0"/>
            </a:endParaRPr>
          </a:p>
          <a:p>
            <a:r>
              <a:rPr lang="nl-BE" sz="1400" dirty="0">
                <a:latin typeface="NewParis Skyline" panose="020B0504000000000000" pitchFamily="34" charset="0"/>
              </a:rPr>
              <a:t>FASE 1 	einde architectuur 	</a:t>
            </a:r>
            <a:r>
              <a:rPr lang="nl-B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nl-BE" sz="1400" dirty="0">
                <a:latin typeface="NewParis Skyline" panose="020B0504000000000000" pitchFamily="34" charset="0"/>
              </a:rPr>
              <a:t>april 2024 	(koop en huur)</a:t>
            </a:r>
          </a:p>
          <a:p>
            <a:r>
              <a:rPr lang="nl-BE" sz="1400" dirty="0">
                <a:latin typeface="NewParis Skyline" panose="020B0504000000000000" pitchFamily="34" charset="0"/>
              </a:rPr>
              <a:t>	einde infrastructuur 	</a:t>
            </a:r>
            <a:r>
              <a:rPr lang="nl-BE" sz="1400" dirty="0">
                <a:latin typeface="NewParis Skyline" panose="020B0504000000000000" pitchFamily="34" charset="0"/>
                <a:cs typeface="Times New Roman" panose="02020603050405020304" pitchFamily="18" charset="0"/>
              </a:rPr>
              <a:t>± juli</a:t>
            </a:r>
            <a:r>
              <a:rPr lang="nl-BE" sz="1400" dirty="0">
                <a:latin typeface="NewParis Skyline" panose="020B0504000000000000" pitchFamily="34" charset="0"/>
              </a:rPr>
              <a:t> 2024 		(koop)</a:t>
            </a:r>
          </a:p>
          <a:p>
            <a:endParaRPr lang="nl-BE" sz="1400" dirty="0">
              <a:latin typeface="NewParis Skyline" panose="020B0504000000000000" pitchFamily="34" charset="0"/>
            </a:endParaRPr>
          </a:p>
          <a:p>
            <a:r>
              <a:rPr lang="nl-BE" sz="1400" dirty="0">
                <a:latin typeface="NewParis Skyline" panose="020B0504000000000000" pitchFamily="34" charset="0"/>
              </a:rPr>
              <a:t>FASE 2 	einde architectuur	</a:t>
            </a:r>
            <a:r>
              <a:rPr lang="nl-B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nl-BE" sz="1400" dirty="0">
                <a:latin typeface="NewParis Skyline" panose="020B0504000000000000" pitchFamily="34" charset="0"/>
              </a:rPr>
              <a:t>oktober 2026 	(huur)</a:t>
            </a:r>
          </a:p>
          <a:p>
            <a:r>
              <a:rPr lang="nl-BE" sz="1400" dirty="0">
                <a:latin typeface="NewParis Skyline" panose="020B0504000000000000" pitchFamily="34" charset="0"/>
                <a:cs typeface="Times New Roman" panose="02020603050405020304" pitchFamily="18" charset="0"/>
              </a:rPr>
              <a:t>	einde infrastructuur	</a:t>
            </a:r>
            <a:r>
              <a:rPr lang="nl-B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nl-BE" sz="1400" dirty="0">
                <a:latin typeface="NewParis Skyline" panose="020B0504000000000000" pitchFamily="34" charset="0"/>
                <a:cs typeface="Times New Roman" panose="02020603050405020304" pitchFamily="18" charset="0"/>
              </a:rPr>
              <a:t>april 2027 	(huur)</a:t>
            </a:r>
          </a:p>
          <a:p>
            <a:endParaRPr lang="nl-BE" sz="1400" dirty="0">
              <a:highlight>
                <a:srgbClr val="FFFF00"/>
              </a:highlight>
              <a:latin typeface="NewParis Skyline" panose="020B0504000000000000" pitchFamily="34" charset="0"/>
            </a:endParaRPr>
          </a:p>
        </p:txBody>
      </p:sp>
      <p:sp>
        <p:nvSpPr>
          <p:cNvPr id="5" name="Tekstvak 3">
            <a:extLst>
              <a:ext uri="{FF2B5EF4-FFF2-40B4-BE49-F238E27FC236}">
                <a16:creationId xmlns:a16="http://schemas.microsoft.com/office/drawing/2014/main" id="{9D6FC6B6-37E6-43BB-8B09-AFAD37F45692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1866DD8-23BE-43A0-97B9-3A5BB44B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52</a:t>
            </a:fld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E802564-13C5-4395-8DD0-72C13314E4CF}"/>
              </a:ext>
            </a:extLst>
          </p:cNvPr>
          <p:cNvSpPr txBox="1"/>
          <p:nvPr/>
        </p:nvSpPr>
        <p:spPr>
          <a:xfrm>
            <a:off x="971600" y="5349808"/>
            <a:ext cx="708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Totaal termijn project:	+/- 4,5 jaar</a:t>
            </a:r>
          </a:p>
        </p:txBody>
      </p:sp>
    </p:spTree>
    <p:extLst>
      <p:ext uri="{BB962C8B-B14F-4D97-AF65-F5344CB8AC3E}">
        <p14:creationId xmlns:p14="http://schemas.microsoft.com/office/powerpoint/2010/main" val="1619932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06	</a:t>
            </a:r>
            <a:r>
              <a:rPr lang="nl-BE" sz="1400" dirty="0">
                <a:latin typeface="NewParis Skyline" panose="020B0504000000000000" pitchFamily="34" charset="0"/>
              </a:rPr>
              <a:t>ONTWERP BUITENAANLEG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FA8CCD4-27C5-4D01-A47C-32A214DA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306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3">
            <a:extLst>
              <a:ext uri="{FF2B5EF4-FFF2-40B4-BE49-F238E27FC236}">
                <a16:creationId xmlns:a16="http://schemas.microsoft.com/office/drawing/2014/main" id="{6F33D215-9583-4357-9C33-050183592BAD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C4B411-0693-4638-9AB4-AA3BB6266A1D}"/>
              </a:ext>
            </a:extLst>
          </p:cNvPr>
          <p:cNvCxnSpPr>
            <a:cxnSpLocks/>
          </p:cNvCxnSpPr>
          <p:nvPr/>
        </p:nvCxnSpPr>
        <p:spPr>
          <a:xfrm flipH="1" flipV="1">
            <a:off x="3040286" y="2903021"/>
            <a:ext cx="1" cy="3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186572A-6426-47D3-BE53-59ADB4D5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54</a:t>
            </a:fld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B71625-1961-6979-7E92-2902AC158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2383" cy="59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95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3">
            <a:extLst>
              <a:ext uri="{FF2B5EF4-FFF2-40B4-BE49-F238E27FC236}">
                <a16:creationId xmlns:a16="http://schemas.microsoft.com/office/drawing/2014/main" id="{6F33D215-9583-4357-9C33-050183592BAD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NB2 &amp; NB3</a:t>
            </a: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Paris Skyline" panose="020B0504000000000000" pitchFamily="34" charset="0"/>
                <a:ea typeface="+mn-ea"/>
                <a:cs typeface="+mn-cs"/>
              </a:rPr>
              <a:t> bouw van 52 + 10 sociale woningen te Duffel / Volkswoningen van Duffel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C4B411-0693-4638-9AB4-AA3BB6266A1D}"/>
              </a:ext>
            </a:extLst>
          </p:cNvPr>
          <p:cNvCxnSpPr>
            <a:cxnSpLocks/>
          </p:cNvCxnSpPr>
          <p:nvPr/>
        </p:nvCxnSpPr>
        <p:spPr>
          <a:xfrm flipH="1" flipV="1">
            <a:off x="3040286" y="2903021"/>
            <a:ext cx="1" cy="3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C8ACBEA-457B-4885-949A-775FE324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55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88E46B-1998-7A7C-F79F-BCD1815E9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8" y="332656"/>
            <a:ext cx="8267982" cy="59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01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07	</a:t>
            </a:r>
            <a:r>
              <a:rPr lang="nl-BE" sz="1400" dirty="0">
                <a:latin typeface="NewParis Skyline" panose="020B0504000000000000" pitchFamily="34" charset="0"/>
              </a:rPr>
              <a:t>SFEERBEELDEN BUITENAANLEG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2A4E0F6-790E-46F4-826E-501E6D95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061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00177524-F757-4039-A22E-DECBD2582827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SFEERBEELDEN BUITENAANLEG</a:t>
            </a:r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60616594-5631-4714-8441-62922347352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C771535-DE83-41C0-A194-38CE79AC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7" y="3679162"/>
            <a:ext cx="3810000" cy="2381250"/>
          </a:xfrm>
          <a:prstGeom prst="rect">
            <a:avLst/>
          </a:prstGeom>
        </p:spPr>
      </p:pic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8CC5D06B-A471-4EE8-B250-3385AA3EB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7" y="978406"/>
            <a:ext cx="3815750" cy="2545076"/>
          </a:xfrm>
          <a:prstGeom prst="rect">
            <a:avLst/>
          </a:prstGeom>
        </p:spPr>
      </p:pic>
      <p:pic>
        <p:nvPicPr>
          <p:cNvPr id="6" name="Picture 5" descr="A close up of a brick wall&#10;&#10;Description automatically generated">
            <a:extLst>
              <a:ext uri="{FF2B5EF4-FFF2-40B4-BE49-F238E27FC236}">
                <a16:creationId xmlns:a16="http://schemas.microsoft.com/office/drawing/2014/main" id="{33EC24D0-348A-4EF1-B510-1744DADE6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" b="40988"/>
          <a:stretch/>
        </p:blipFill>
        <p:spPr>
          <a:xfrm>
            <a:off x="4774633" y="3679161"/>
            <a:ext cx="3543866" cy="2381250"/>
          </a:xfrm>
          <a:prstGeom prst="rect">
            <a:avLst/>
          </a:prstGeom>
        </p:spPr>
      </p:pic>
      <p:pic>
        <p:nvPicPr>
          <p:cNvPr id="9" name="Picture 8" descr="A tree in a grassy field&#10;&#10;Description automatically generated">
            <a:extLst>
              <a:ext uri="{FF2B5EF4-FFF2-40B4-BE49-F238E27FC236}">
                <a16:creationId xmlns:a16="http://schemas.microsoft.com/office/drawing/2014/main" id="{681940B7-B63B-4492-9FFC-36DCF6265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1"/>
          <a:stretch/>
        </p:blipFill>
        <p:spPr>
          <a:xfrm>
            <a:off x="4774634" y="978406"/>
            <a:ext cx="3543866" cy="25450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0CFCE14-9644-4FAB-B981-7B06CD16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168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00177524-F757-4039-A22E-DECBD2582827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SFEERBEELDEN BUITENAANLEG</a:t>
            </a:r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60616594-5631-4714-8441-62922347352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E7B8D1-4CCE-4980-B89D-64B1FEEC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80" y="2208435"/>
            <a:ext cx="3253191" cy="24460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602B602-A2DA-43E1-B9AF-BCD240935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15" y="2208435"/>
            <a:ext cx="3684722" cy="2441129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BBC782A-6CEF-4FA9-A83B-AD4ED69D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84776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3">
            <a:extLst>
              <a:ext uri="{FF2B5EF4-FFF2-40B4-BE49-F238E27FC236}">
                <a16:creationId xmlns:a16="http://schemas.microsoft.com/office/drawing/2014/main" id="{372A84F0-BF8A-4A8F-A75D-277F743DCA8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367ED560-AD72-4A17-B5ED-66B9BF785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94" y="1829658"/>
            <a:ext cx="4915011" cy="3198683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1785314-06B1-4E4B-86E5-FE8FDD52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814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itting, table, old&#10;&#10;Description automatically generated">
            <a:extLst>
              <a:ext uri="{FF2B5EF4-FFF2-40B4-BE49-F238E27FC236}">
                <a16:creationId xmlns:a16="http://schemas.microsoft.com/office/drawing/2014/main" id="{D55766A8-B441-4665-91AF-68DAD71DA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r="2141" b="5755"/>
          <a:stretch/>
        </p:blipFill>
        <p:spPr>
          <a:xfrm>
            <a:off x="1166810" y="1239758"/>
            <a:ext cx="6810375" cy="437848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FB577A-31F9-4D89-99BC-35192B807D0C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B901C52-78E0-4D65-8CB2-E45DEFC24AA3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BESTAANDE TOESTAND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BBD782-AB8C-43B5-881C-F6378BCCA8E6}"/>
              </a:ext>
            </a:extLst>
          </p:cNvPr>
          <p:cNvSpPr/>
          <p:nvPr/>
        </p:nvSpPr>
        <p:spPr>
          <a:xfrm>
            <a:off x="2258170" y="2178657"/>
            <a:ext cx="2075291" cy="1765190"/>
          </a:xfrm>
          <a:custGeom>
            <a:avLst/>
            <a:gdLst>
              <a:gd name="connsiteX0" fmla="*/ 0 w 2075291"/>
              <a:gd name="connsiteY0" fmla="*/ 1200647 h 1765190"/>
              <a:gd name="connsiteX1" fmla="*/ 874644 w 2075291"/>
              <a:gd name="connsiteY1" fmla="*/ 556592 h 1765190"/>
              <a:gd name="connsiteX2" fmla="*/ 1272209 w 2075291"/>
              <a:gd name="connsiteY2" fmla="*/ 262393 h 1765190"/>
              <a:gd name="connsiteX3" fmla="*/ 1677726 w 2075291"/>
              <a:gd name="connsiteY3" fmla="*/ 0 h 1765190"/>
              <a:gd name="connsiteX4" fmla="*/ 2051437 w 2075291"/>
              <a:gd name="connsiteY4" fmla="*/ 318053 h 1765190"/>
              <a:gd name="connsiteX5" fmla="*/ 2075291 w 2075291"/>
              <a:gd name="connsiteY5" fmla="*/ 445273 h 1765190"/>
              <a:gd name="connsiteX6" fmla="*/ 1765190 w 2075291"/>
              <a:gd name="connsiteY6" fmla="*/ 755374 h 1765190"/>
              <a:gd name="connsiteX7" fmla="*/ 1208599 w 2075291"/>
              <a:gd name="connsiteY7" fmla="*/ 1367625 h 1765190"/>
              <a:gd name="connsiteX8" fmla="*/ 818985 w 2075291"/>
              <a:gd name="connsiteY8" fmla="*/ 1765190 h 1765190"/>
              <a:gd name="connsiteX9" fmla="*/ 0 w 2075291"/>
              <a:gd name="connsiteY9" fmla="*/ 1200647 h 17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5291" h="1765190">
                <a:moveTo>
                  <a:pt x="0" y="1200647"/>
                </a:moveTo>
                <a:lnTo>
                  <a:pt x="874644" y="556592"/>
                </a:lnTo>
                <a:lnTo>
                  <a:pt x="1272209" y="262393"/>
                </a:lnTo>
                <a:lnTo>
                  <a:pt x="1677726" y="0"/>
                </a:lnTo>
                <a:lnTo>
                  <a:pt x="2051437" y="318053"/>
                </a:lnTo>
                <a:lnTo>
                  <a:pt x="2075291" y="445273"/>
                </a:lnTo>
                <a:lnTo>
                  <a:pt x="1765190" y="755374"/>
                </a:lnTo>
                <a:lnTo>
                  <a:pt x="1208599" y="1367625"/>
                </a:lnTo>
                <a:lnTo>
                  <a:pt x="818985" y="1765190"/>
                </a:lnTo>
                <a:lnTo>
                  <a:pt x="0" y="1200647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5F5059-171F-410F-87BC-E50B712E2413}"/>
              </a:ext>
            </a:extLst>
          </p:cNvPr>
          <p:cNvSpPr/>
          <p:nvPr/>
        </p:nvSpPr>
        <p:spPr>
          <a:xfrm>
            <a:off x="4079019" y="3578087"/>
            <a:ext cx="1089329" cy="993913"/>
          </a:xfrm>
          <a:custGeom>
            <a:avLst/>
            <a:gdLst>
              <a:gd name="connsiteX0" fmla="*/ 0 w 1089329"/>
              <a:gd name="connsiteY0" fmla="*/ 294198 h 993913"/>
              <a:gd name="connsiteX1" fmla="*/ 341906 w 1089329"/>
              <a:gd name="connsiteY1" fmla="*/ 0 h 993913"/>
              <a:gd name="connsiteX2" fmla="*/ 1049572 w 1089329"/>
              <a:gd name="connsiteY2" fmla="*/ 667910 h 993913"/>
              <a:gd name="connsiteX3" fmla="*/ 1089329 w 1089329"/>
              <a:gd name="connsiteY3" fmla="*/ 715617 h 993913"/>
              <a:gd name="connsiteX4" fmla="*/ 1065475 w 1089329"/>
              <a:gd name="connsiteY4" fmla="*/ 771276 h 993913"/>
              <a:gd name="connsiteX5" fmla="*/ 604299 w 1089329"/>
              <a:gd name="connsiteY5" fmla="*/ 993913 h 993913"/>
              <a:gd name="connsiteX6" fmla="*/ 0 w 1089329"/>
              <a:gd name="connsiteY6" fmla="*/ 294198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9329" h="993913">
                <a:moveTo>
                  <a:pt x="0" y="294198"/>
                </a:moveTo>
                <a:lnTo>
                  <a:pt x="341906" y="0"/>
                </a:lnTo>
                <a:lnTo>
                  <a:pt x="1049572" y="667910"/>
                </a:lnTo>
                <a:lnTo>
                  <a:pt x="1089329" y="715617"/>
                </a:lnTo>
                <a:lnTo>
                  <a:pt x="1065475" y="771276"/>
                </a:lnTo>
                <a:lnTo>
                  <a:pt x="604299" y="993913"/>
                </a:lnTo>
                <a:lnTo>
                  <a:pt x="0" y="294198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D2AB3F-DD70-461A-AF32-9B5D60B061B5}"/>
              </a:ext>
            </a:extLst>
          </p:cNvPr>
          <p:cNvSpPr txBox="1"/>
          <p:nvPr/>
        </p:nvSpPr>
        <p:spPr>
          <a:xfrm rot="2542029">
            <a:off x="4288686" y="2911229"/>
            <a:ext cx="1372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NewParis Skyline" panose="020B0504000000000000" pitchFamily="34" charset="0"/>
              </a:rPr>
              <a:t>BRUGGELANDEN</a:t>
            </a:r>
            <a:endParaRPr lang="en-BE" sz="1000" dirty="0">
              <a:solidFill>
                <a:schemeClr val="bg1">
                  <a:lumMod val="95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CD14A-A24D-4CD7-8C1E-4F587BA5D222}"/>
              </a:ext>
            </a:extLst>
          </p:cNvPr>
          <p:cNvSpPr txBox="1"/>
          <p:nvPr/>
        </p:nvSpPr>
        <p:spPr>
          <a:xfrm rot="19908610">
            <a:off x="5098217" y="3951932"/>
            <a:ext cx="808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NewParis Skyline" panose="020B0504000000000000" pitchFamily="34" charset="0"/>
              </a:rPr>
              <a:t>LAGEWEG</a:t>
            </a:r>
            <a:endParaRPr lang="en-BE" sz="1000" dirty="0">
              <a:solidFill>
                <a:schemeClr val="bg1">
                  <a:lumMod val="95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CD6C8-920E-43F3-A7AE-2D2B05F34EDC}"/>
              </a:ext>
            </a:extLst>
          </p:cNvPr>
          <p:cNvSpPr txBox="1"/>
          <p:nvPr/>
        </p:nvSpPr>
        <p:spPr>
          <a:xfrm rot="18810627">
            <a:off x="3321228" y="3340438"/>
            <a:ext cx="774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NewParis Skyline" panose="020B0504000000000000" pitchFamily="34" charset="0"/>
              </a:rPr>
              <a:t>LAGEWEG</a:t>
            </a:r>
            <a:endParaRPr lang="en-BE" sz="1000" dirty="0">
              <a:solidFill>
                <a:schemeClr val="bg1"/>
              </a:solidFill>
              <a:latin typeface="NewParis Skyline" panose="020B0504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C7A60-9C0D-42F1-BEDD-AD4BF5551200}"/>
              </a:ext>
            </a:extLst>
          </p:cNvPr>
          <p:cNvSpPr txBox="1"/>
          <p:nvPr/>
        </p:nvSpPr>
        <p:spPr>
          <a:xfrm rot="2092460">
            <a:off x="1501020" y="3849038"/>
            <a:ext cx="1425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NewParis Skyline" panose="020B0504000000000000" pitchFamily="34" charset="0"/>
              </a:rPr>
              <a:t>DE MEESTERSTRAAT</a:t>
            </a:r>
            <a:endParaRPr lang="en-BE" sz="1000" dirty="0">
              <a:solidFill>
                <a:schemeClr val="bg1">
                  <a:lumMod val="95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E1968-80B9-4A16-94B0-58B6B34AD456}"/>
              </a:ext>
            </a:extLst>
          </p:cNvPr>
          <p:cNvSpPr txBox="1"/>
          <p:nvPr/>
        </p:nvSpPr>
        <p:spPr>
          <a:xfrm rot="18810627">
            <a:off x="2600560" y="3020494"/>
            <a:ext cx="1280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NewParis Skyline" panose="020B0504000000000000" pitchFamily="34" charset="0"/>
              </a:rPr>
              <a:t>RODE KRUISLEI</a:t>
            </a:r>
            <a:endParaRPr lang="en-BE" sz="1000" dirty="0">
              <a:solidFill>
                <a:schemeClr val="bg1">
                  <a:lumMod val="95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4AF6FE0-9166-4CAA-86D7-74F3E6EA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57615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477F5D6-84D8-0692-8901-A8ACB0D364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ijdelijke aanduiding voor tekst 6">
            <a:extLst>
              <a:ext uri="{FF2B5EF4-FFF2-40B4-BE49-F238E27FC236}">
                <a16:creationId xmlns:a16="http://schemas.microsoft.com/office/drawing/2014/main" id="{35D9F180-B87D-2311-B04A-BE5D8C346350}"/>
              </a:ext>
            </a:extLst>
          </p:cNvPr>
          <p:cNvSpPr txBox="1">
            <a:spLocks/>
          </p:cNvSpPr>
          <p:nvPr/>
        </p:nvSpPr>
        <p:spPr>
          <a:xfrm>
            <a:off x="2591780" y="2659786"/>
            <a:ext cx="3960440" cy="1286894"/>
          </a:xfrm>
          <a:prstGeom prst="rect">
            <a:avLst/>
          </a:prstGeom>
        </p:spPr>
        <p:txBody>
          <a:bodyPr/>
          <a:lstStyle>
            <a:lvl1pPr marL="228543" indent="-228543" algn="l" defTabSz="9141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5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2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3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BE" sz="1350" b="1" dirty="0">
                <a:solidFill>
                  <a:srgbClr val="000000"/>
                </a:solidFill>
                <a:latin typeface="+mj-lt"/>
              </a:rPr>
              <a:t>DCA</a:t>
            </a:r>
            <a:r>
              <a:rPr lang="nl-BE" sz="1350" dirty="0">
                <a:solidFill>
                  <a:srgbClr val="000000"/>
                </a:solidFill>
                <a:latin typeface="+mj-lt"/>
              </a:rPr>
              <a:t> heeft als Klasse 8 bouwbedrijf ervaring binnen een brede waaier aan bouwprojecten en staat dankzij een unieke manier van samenwerken garant voor kwaliteit, van de eerste steen tot de laatste afwerking</a:t>
            </a:r>
            <a:endParaRPr lang="nl-BE" sz="1350" dirty="0">
              <a:latin typeface="+mj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9863E16-1528-B1DB-091E-FA602C5CA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89" y="1241577"/>
            <a:ext cx="2130423" cy="103388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062614E-22EF-9940-3A0B-F71658BC5FCC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VOORSTELLING AANNEMER DCA</a:t>
            </a:r>
          </a:p>
        </p:txBody>
      </p:sp>
    </p:spTree>
    <p:extLst>
      <p:ext uri="{BB962C8B-B14F-4D97-AF65-F5344CB8AC3E}">
        <p14:creationId xmlns:p14="http://schemas.microsoft.com/office/powerpoint/2010/main" val="2045960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4335CC-AF08-A26D-ADFC-39B07016E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BE" sz="2000" dirty="0">
              <a:latin typeface="NewParis Skyline" panose="020B0504000000000000" pitchFamily="34" charset="0"/>
            </a:endParaRPr>
          </a:p>
          <a:p>
            <a:endParaRPr lang="nl-BE" sz="2000" dirty="0">
              <a:latin typeface="NewParis Skyline" panose="020B0504000000000000" pitchFamily="34" charset="0"/>
            </a:endParaRPr>
          </a:p>
          <a:p>
            <a:endParaRPr lang="nl-BE" sz="2000" dirty="0">
              <a:latin typeface="NewParis Skyline" panose="020B0504000000000000" pitchFamily="34" charset="0"/>
            </a:endParaRPr>
          </a:p>
          <a:p>
            <a:pPr marL="0" indent="0" algn="ctr">
              <a:buNone/>
            </a:pPr>
            <a:r>
              <a:rPr lang="nl-BE" sz="2800" dirty="0">
                <a:latin typeface="NewParis Skyline" panose="020B0504000000000000" pitchFamily="34" charset="0"/>
              </a:rPr>
              <a:t>      </a:t>
            </a:r>
            <a:endParaRPr lang="nl-BE" dirty="0">
              <a:latin typeface="NewParis Skyline" panose="020B0504000000000000" pitchFamily="34" charset="0"/>
            </a:endParaRPr>
          </a:p>
          <a:p>
            <a:pPr marL="0" indent="0" algn="ctr">
              <a:buNone/>
            </a:pPr>
            <a:r>
              <a:rPr lang="nl-BE" sz="2800" dirty="0">
                <a:latin typeface="NewParis Skyline" panose="020B0504000000000000" pitchFamily="34" charset="0"/>
              </a:rPr>
              <a:t>  * </a:t>
            </a:r>
            <a:r>
              <a:rPr lang="nl-BE" dirty="0">
                <a:latin typeface="NewParis Skyline" panose="020B0504000000000000" pitchFamily="34" charset="0"/>
              </a:rPr>
              <a:t>Werfwoning = Lage Weg 13</a:t>
            </a:r>
          </a:p>
          <a:p>
            <a:pPr marL="0" indent="0" algn="ctr">
              <a:buNone/>
            </a:pPr>
            <a:r>
              <a:rPr lang="nl-BE" sz="2800" dirty="0">
                <a:latin typeface="NewParis Skyline" panose="020B0504000000000000" pitchFamily="34" charset="0"/>
              </a:rPr>
              <a:t>* </a:t>
            </a:r>
            <a:r>
              <a:rPr lang="nl-BE" dirty="0">
                <a:latin typeface="NewParis Skyline" panose="020B0504000000000000" pitchFamily="34" charset="0"/>
              </a:rPr>
              <a:t>Brievenbus vragen/opmerkingen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6EF0F2-C121-7B82-378C-7B80E5A3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61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880F26-1D02-61F0-1466-120B4279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566319"/>
            <a:ext cx="2130423" cy="103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68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6D823-1870-7708-8DCD-A818483F2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69AC0B-7332-B35D-6A45-FD7A5870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62</a:t>
            </a:fld>
            <a:endParaRPr lang="nl-BE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8376643-102C-18D7-B353-A99A63C92D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498689"/>
              </p:ext>
            </p:extLst>
          </p:nvPr>
        </p:nvGraphicFramePr>
        <p:xfrm>
          <a:off x="416426" y="677470"/>
          <a:ext cx="8266976" cy="5847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2098971" imgH="22707600" progId="AcroExch.Document.DC">
                  <p:embed/>
                </p:oleObj>
              </mc:Choice>
              <mc:Fallback>
                <p:oleObj name="Acrobat Document" r:id="rId2" imgW="32098971" imgH="22707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6426" y="677470"/>
                        <a:ext cx="8266976" cy="5847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7512D184-664F-68F2-EA02-A37E48A42039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WERFINRICHTING FASE 1 HUUR</a:t>
            </a:r>
          </a:p>
        </p:txBody>
      </p:sp>
    </p:spTree>
    <p:extLst>
      <p:ext uri="{BB962C8B-B14F-4D97-AF65-F5344CB8AC3E}">
        <p14:creationId xmlns:p14="http://schemas.microsoft.com/office/powerpoint/2010/main" val="42079645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3680BD-B818-43D9-7EE1-B478123C3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53C7C0-CED6-9984-235F-8C0AB531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63</a:t>
            </a:fld>
            <a:endParaRPr lang="nl-BE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450B3A-AE8F-CE4E-8C16-6DA160DFED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270890"/>
              </p:ext>
            </p:extLst>
          </p:nvPr>
        </p:nvGraphicFramePr>
        <p:xfrm>
          <a:off x="457200" y="695199"/>
          <a:ext cx="8241912" cy="583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2098971" imgH="22707600" progId="AcroExch.Document.DC">
                  <p:embed/>
                </p:oleObj>
              </mc:Choice>
              <mc:Fallback>
                <p:oleObj name="Acrobat Document" r:id="rId2" imgW="32098971" imgH="22707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695199"/>
                        <a:ext cx="8241912" cy="5830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2C4B2077-8362-1DD6-1A86-63AE58A6DC33}"/>
              </a:ext>
            </a:extLst>
          </p:cNvPr>
          <p:cNvSpPr txBox="1"/>
          <p:nvPr/>
        </p:nvSpPr>
        <p:spPr>
          <a:xfrm>
            <a:off x="253470" y="314009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WERFINRICHTING FASE 1 KOOP</a:t>
            </a:r>
          </a:p>
        </p:txBody>
      </p:sp>
    </p:spTree>
    <p:extLst>
      <p:ext uri="{BB962C8B-B14F-4D97-AF65-F5344CB8AC3E}">
        <p14:creationId xmlns:p14="http://schemas.microsoft.com/office/powerpoint/2010/main" val="23614356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-36512" y="0"/>
            <a:ext cx="297007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CD0C0F0-26D9-4303-ABB0-71E97B438E00}" type="slidenum">
              <a:rPr lang="nl-BE" smtClean="0"/>
              <a:pPr/>
              <a:t>64</a:t>
            </a:fld>
            <a:endParaRPr lang="nl-BE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9752BA36-6A38-45D6-A09A-016FC79BACBA}"/>
              </a:ext>
            </a:extLst>
          </p:cNvPr>
          <p:cNvGrpSpPr/>
          <p:nvPr/>
        </p:nvGrpSpPr>
        <p:grpSpPr>
          <a:xfrm>
            <a:off x="3585510" y="301473"/>
            <a:ext cx="4717819" cy="1081866"/>
            <a:chOff x="3528560" y="850610"/>
            <a:chExt cx="4717819" cy="1081866"/>
          </a:xfrm>
        </p:grpSpPr>
        <p:sp>
          <p:nvSpPr>
            <p:cNvPr id="29" name="Rechthoek: afgeronde hoeken 28">
              <a:extLst>
                <a:ext uri="{FF2B5EF4-FFF2-40B4-BE49-F238E27FC236}">
                  <a16:creationId xmlns:a16="http://schemas.microsoft.com/office/drawing/2014/main" id="{90379619-47D3-4183-9EEB-89EC8F84DA03}"/>
                </a:ext>
              </a:extLst>
            </p:cNvPr>
            <p:cNvSpPr/>
            <p:nvPr/>
          </p:nvSpPr>
          <p:spPr>
            <a:xfrm>
              <a:off x="4716016" y="850610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AF8A99A-82C9-43CC-A310-85429ED8AABB}"/>
                </a:ext>
              </a:extLst>
            </p:cNvPr>
            <p:cNvSpPr txBox="1"/>
            <p:nvPr/>
          </p:nvSpPr>
          <p:spPr>
            <a:xfrm>
              <a:off x="4966581" y="1162000"/>
              <a:ext cx="327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/>
                <a:t>Verhuisregels</a:t>
              </a:r>
              <a:endParaRPr lang="nl-NL" sz="2400" dirty="0"/>
            </a:p>
          </p:txBody>
        </p:sp>
        <p:pic>
          <p:nvPicPr>
            <p:cNvPr id="14" name="Graphic 13" descr="Controlelijst">
              <a:extLst>
                <a:ext uri="{FF2B5EF4-FFF2-40B4-BE49-F238E27FC236}">
                  <a16:creationId xmlns:a16="http://schemas.microsoft.com/office/drawing/2014/main" id="{C61ADCA9-F30F-4FB4-86AF-BEBF89B6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11814" y="924892"/>
              <a:ext cx="914400" cy="914400"/>
            </a:xfrm>
            <a:prstGeom prst="rect">
              <a:avLst/>
            </a:prstGeom>
          </p:spPr>
        </p:pic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E89A989-30B5-4029-A745-21A600BA483D}"/>
                </a:ext>
              </a:extLst>
            </p:cNvPr>
            <p:cNvSpPr/>
            <p:nvPr/>
          </p:nvSpPr>
          <p:spPr>
            <a:xfrm>
              <a:off x="3528560" y="851568"/>
              <a:ext cx="1080908" cy="10809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4928075E-DDF5-4EEE-AF78-448F7C5CC9E9}"/>
              </a:ext>
            </a:extLst>
          </p:cNvPr>
          <p:cNvGrpSpPr/>
          <p:nvPr/>
        </p:nvGrpSpPr>
        <p:grpSpPr>
          <a:xfrm>
            <a:off x="3610468" y="4150767"/>
            <a:ext cx="4630009" cy="1090486"/>
            <a:chOff x="3509821" y="3634549"/>
            <a:chExt cx="4630009" cy="1090486"/>
          </a:xfrm>
        </p:grpSpPr>
        <p:sp>
          <p:nvSpPr>
            <p:cNvPr id="32" name="Rechthoek: afgeronde hoeken 31">
              <a:extLst>
                <a:ext uri="{FF2B5EF4-FFF2-40B4-BE49-F238E27FC236}">
                  <a16:creationId xmlns:a16="http://schemas.microsoft.com/office/drawing/2014/main" id="{4370E873-02FE-4635-8825-64BB38A4C741}"/>
                </a:ext>
              </a:extLst>
            </p:cNvPr>
            <p:cNvSpPr/>
            <p:nvPr/>
          </p:nvSpPr>
          <p:spPr>
            <a:xfrm>
              <a:off x="4716013" y="3644126"/>
              <a:ext cx="3423817" cy="1080909"/>
            </a:xfrm>
            <a:prstGeom prst="round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200" kern="1200" dirty="0"/>
            </a:p>
          </p:txBody>
        </p: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CF3EE9B7-B8F6-4B55-B0DD-7DE9F6BA2C6C}"/>
                </a:ext>
              </a:extLst>
            </p:cNvPr>
            <p:cNvGrpSpPr/>
            <p:nvPr/>
          </p:nvGrpSpPr>
          <p:grpSpPr>
            <a:xfrm>
              <a:off x="3509821" y="3634549"/>
              <a:ext cx="4372576" cy="1080907"/>
              <a:chOff x="3509821" y="3634549"/>
              <a:chExt cx="4372576" cy="1080907"/>
            </a:xfrm>
          </p:grpSpPr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A20ABB6A-E582-404F-9994-CD0BE10727F6}"/>
                  </a:ext>
                </a:extLst>
              </p:cNvPr>
              <p:cNvSpPr txBox="1"/>
              <p:nvPr/>
            </p:nvSpPr>
            <p:spPr>
              <a:xfrm>
                <a:off x="4966581" y="3953747"/>
                <a:ext cx="29158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dirty="0">
                    <a:latin typeface="Arial Narrow" panose="020B0606020202030204" pitchFamily="34" charset="0"/>
                  </a:rPr>
                  <a:t>Een-op-een gesprekken</a:t>
                </a:r>
                <a:endParaRPr lang="nl-NL" sz="2400" dirty="0" err="1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9533FA09-CC9F-4F31-822A-8E785D714E3C}"/>
                  </a:ext>
                </a:extLst>
              </p:cNvPr>
              <p:cNvGrpSpPr/>
              <p:nvPr/>
            </p:nvGrpSpPr>
            <p:grpSpPr>
              <a:xfrm>
                <a:off x="3509821" y="3634549"/>
                <a:ext cx="1080908" cy="1080907"/>
                <a:chOff x="3509821" y="3634549"/>
                <a:chExt cx="1080908" cy="1080907"/>
              </a:xfrm>
            </p:grpSpPr>
            <p:sp>
              <p:nvSpPr>
                <p:cNvPr id="49" name="Ovaal 48">
                  <a:extLst>
                    <a:ext uri="{FF2B5EF4-FFF2-40B4-BE49-F238E27FC236}">
                      <a16:creationId xmlns:a16="http://schemas.microsoft.com/office/drawing/2014/main" id="{229E0466-6D5E-4BBE-9C37-DE6AD0F228FE}"/>
                    </a:ext>
                  </a:extLst>
                </p:cNvPr>
                <p:cNvSpPr/>
                <p:nvPr/>
              </p:nvSpPr>
              <p:spPr>
                <a:xfrm>
                  <a:off x="3509821" y="3634549"/>
                  <a:ext cx="1080908" cy="1080907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pic>
              <p:nvPicPr>
                <p:cNvPr id="52" name="Graphic 51" descr="Stad">
                  <a:extLst>
                    <a:ext uri="{FF2B5EF4-FFF2-40B4-BE49-F238E27FC236}">
                      <a16:creationId xmlns:a16="http://schemas.microsoft.com/office/drawing/2014/main" id="{105CFA12-975B-4602-98D9-F43FD86A3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04825" y="3716387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215A3B11-15C5-48B3-86BE-A248537B36C1}"/>
              </a:ext>
            </a:extLst>
          </p:cNvPr>
          <p:cNvGrpSpPr/>
          <p:nvPr/>
        </p:nvGrpSpPr>
        <p:grpSpPr>
          <a:xfrm>
            <a:off x="3585510" y="5448420"/>
            <a:ext cx="4639245" cy="1121718"/>
            <a:chOff x="3500587" y="5006885"/>
            <a:chExt cx="4639245" cy="1121718"/>
          </a:xfrm>
        </p:grpSpPr>
        <p:sp>
          <p:nvSpPr>
            <p:cNvPr id="35" name="Rechthoek: afgeronde hoeken 34">
              <a:extLst>
                <a:ext uri="{FF2B5EF4-FFF2-40B4-BE49-F238E27FC236}">
                  <a16:creationId xmlns:a16="http://schemas.microsoft.com/office/drawing/2014/main" id="{95E684BE-7AD3-4FE1-A4D7-CD4AF642133B}"/>
                </a:ext>
              </a:extLst>
            </p:cNvPr>
            <p:cNvSpPr/>
            <p:nvPr/>
          </p:nvSpPr>
          <p:spPr>
            <a:xfrm>
              <a:off x="4716013" y="5047694"/>
              <a:ext cx="3423819" cy="1080909"/>
            </a:xfrm>
            <a:prstGeom prst="round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5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200" kern="1200" dirty="0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7522DF50-2B27-466E-A8B8-F5037815C36B}"/>
                </a:ext>
              </a:extLst>
            </p:cNvPr>
            <p:cNvSpPr txBox="1"/>
            <p:nvPr/>
          </p:nvSpPr>
          <p:spPr>
            <a:xfrm>
              <a:off x="4906889" y="5357315"/>
              <a:ext cx="28457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>
                  <a:latin typeface="Arial Narrow" panose="020B0606020202030204" pitchFamily="34" charset="0"/>
                </a:rPr>
                <a:t>Verhuisondersteuning</a:t>
              </a:r>
              <a:r>
                <a:rPr lang="nl-BE" sz="800" spc="3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 </a:t>
              </a:r>
              <a:endParaRPr lang="nl-NL" sz="800" spc="3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4DD651BB-EDDC-4EFF-B3E2-7500CECAFB4E}"/>
                </a:ext>
              </a:extLst>
            </p:cNvPr>
            <p:cNvSpPr/>
            <p:nvPr/>
          </p:nvSpPr>
          <p:spPr>
            <a:xfrm>
              <a:off x="3500587" y="5006885"/>
              <a:ext cx="1080908" cy="1080907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Graphic 53" descr="Open boek">
              <a:extLst>
                <a:ext uri="{FF2B5EF4-FFF2-40B4-BE49-F238E27FC236}">
                  <a16:creationId xmlns:a16="http://schemas.microsoft.com/office/drawing/2014/main" id="{3799D25C-96EB-4C50-97B7-C41A487B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93075" y="5076333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421A9DEB-619B-4D3C-A25A-3350BBB5D241}"/>
              </a:ext>
            </a:extLst>
          </p:cNvPr>
          <p:cNvGrpSpPr/>
          <p:nvPr/>
        </p:nvGrpSpPr>
        <p:grpSpPr>
          <a:xfrm>
            <a:off x="3617396" y="2823018"/>
            <a:ext cx="4607359" cy="1089350"/>
            <a:chOff x="3532472" y="2232116"/>
            <a:chExt cx="4607359" cy="1089350"/>
          </a:xfrm>
        </p:grpSpPr>
        <p:sp>
          <p:nvSpPr>
            <p:cNvPr id="27" name="Rechthoek: afgeronde hoeken 26">
              <a:extLst>
                <a:ext uri="{FF2B5EF4-FFF2-40B4-BE49-F238E27FC236}">
                  <a16:creationId xmlns:a16="http://schemas.microsoft.com/office/drawing/2014/main" id="{97D2AABC-5935-4DA5-B71A-79C1652850C5}"/>
                </a:ext>
              </a:extLst>
            </p:cNvPr>
            <p:cNvSpPr/>
            <p:nvPr/>
          </p:nvSpPr>
          <p:spPr>
            <a:xfrm>
              <a:off x="4716015" y="2240558"/>
              <a:ext cx="3423816" cy="1080908"/>
            </a:xfrm>
            <a:prstGeom prst="round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200" kern="1200" dirty="0">
                <a:ln>
                  <a:noFill/>
                </a:ln>
              </a:endParaRPr>
            </a:p>
          </p:txBody>
        </p: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47C638B6-9CF1-433A-9652-95C232F16508}"/>
                </a:ext>
              </a:extLst>
            </p:cNvPr>
            <p:cNvGrpSpPr/>
            <p:nvPr/>
          </p:nvGrpSpPr>
          <p:grpSpPr>
            <a:xfrm>
              <a:off x="3532472" y="2232116"/>
              <a:ext cx="4349925" cy="1080907"/>
              <a:chOff x="3532472" y="2232116"/>
              <a:chExt cx="4349925" cy="1080907"/>
            </a:xfrm>
          </p:grpSpPr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616727EE-7A07-494F-9633-8CB53315A106}"/>
                  </a:ext>
                </a:extLst>
              </p:cNvPr>
              <p:cNvSpPr txBox="1"/>
              <p:nvPr/>
            </p:nvSpPr>
            <p:spPr>
              <a:xfrm>
                <a:off x="4966581" y="2557773"/>
                <a:ext cx="29158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dirty="0">
                    <a:latin typeface="Arial Narrow" panose="020B0606020202030204" pitchFamily="34" charset="0"/>
                  </a:rPr>
                  <a:t>Absolute voorrang</a:t>
                </a:r>
                <a:endParaRPr lang="nl-NL" sz="2400" dirty="0" err="1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FDF6ACF8-341C-47A7-AD6C-3301128CA5F2}"/>
                  </a:ext>
                </a:extLst>
              </p:cNvPr>
              <p:cNvGrpSpPr/>
              <p:nvPr/>
            </p:nvGrpSpPr>
            <p:grpSpPr>
              <a:xfrm>
                <a:off x="3532472" y="2232116"/>
                <a:ext cx="1080908" cy="1080907"/>
                <a:chOff x="3532472" y="2232116"/>
                <a:chExt cx="1080908" cy="1080907"/>
              </a:xfrm>
            </p:grpSpPr>
            <p:sp>
              <p:nvSpPr>
                <p:cNvPr id="56" name="Ovaal 55">
                  <a:extLst>
                    <a:ext uri="{FF2B5EF4-FFF2-40B4-BE49-F238E27FC236}">
                      <a16:creationId xmlns:a16="http://schemas.microsoft.com/office/drawing/2014/main" id="{D8C8236E-E03A-463E-93B2-4A6DD694513D}"/>
                    </a:ext>
                  </a:extLst>
                </p:cNvPr>
                <p:cNvSpPr/>
                <p:nvPr/>
              </p:nvSpPr>
              <p:spPr>
                <a:xfrm>
                  <a:off x="3532472" y="2232116"/>
                  <a:ext cx="1080908" cy="1080907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pic>
              <p:nvPicPr>
                <p:cNvPr id="57" name="Graphic 56" descr="Vernieuwen">
                  <a:extLst>
                    <a:ext uri="{FF2B5EF4-FFF2-40B4-BE49-F238E27FC236}">
                      <a16:creationId xmlns:a16="http://schemas.microsoft.com/office/drawing/2014/main" id="{92C695E6-8AC7-4DB0-868E-916B1D870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16978" y="2315369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6ADF24-BA8E-4E7F-AD12-C45FDF29B9ED}"/>
              </a:ext>
            </a:extLst>
          </p:cNvPr>
          <p:cNvGrpSpPr/>
          <p:nvPr/>
        </p:nvGrpSpPr>
        <p:grpSpPr>
          <a:xfrm>
            <a:off x="3585510" y="1544764"/>
            <a:ext cx="4639245" cy="1145481"/>
            <a:chOff x="3585510" y="1544764"/>
            <a:chExt cx="4639245" cy="1145481"/>
          </a:xfrm>
        </p:grpSpPr>
        <p:sp>
          <p:nvSpPr>
            <p:cNvPr id="34" name="Rechthoek: afgeronde hoeken 33">
              <a:extLst>
                <a:ext uri="{FF2B5EF4-FFF2-40B4-BE49-F238E27FC236}">
                  <a16:creationId xmlns:a16="http://schemas.microsoft.com/office/drawing/2014/main" id="{ED2E7D89-A6E9-435B-833E-CF38F655E872}"/>
                </a:ext>
              </a:extLst>
            </p:cNvPr>
            <p:cNvSpPr/>
            <p:nvPr/>
          </p:nvSpPr>
          <p:spPr>
            <a:xfrm>
              <a:off x="4800940" y="1544764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A12B24E-76F6-4636-9399-F034C4969B91}"/>
                </a:ext>
              </a:extLst>
            </p:cNvPr>
            <p:cNvSpPr/>
            <p:nvPr/>
          </p:nvSpPr>
          <p:spPr>
            <a:xfrm>
              <a:off x="3585510" y="1609337"/>
              <a:ext cx="1080908" cy="10809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1" name="Graphic 10" descr="Munten">
              <a:extLst>
                <a:ext uri="{FF2B5EF4-FFF2-40B4-BE49-F238E27FC236}">
                  <a16:creationId xmlns:a16="http://schemas.microsoft.com/office/drawing/2014/main" id="{534EA6BA-0683-4539-A37B-3723948AF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77998" y="1691872"/>
              <a:ext cx="914400" cy="91440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7FEEC36-5585-4C92-922A-070F971D35F4}"/>
                </a:ext>
              </a:extLst>
            </p:cNvPr>
            <p:cNvSpPr txBox="1"/>
            <p:nvPr/>
          </p:nvSpPr>
          <p:spPr>
            <a:xfrm>
              <a:off x="5068123" y="1856863"/>
              <a:ext cx="2748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>
                  <a:latin typeface="Arial Narrow" panose="020B0606020202030204" pitchFamily="34" charset="0"/>
                </a:rPr>
                <a:t>Nieuwe huurprijs</a:t>
              </a:r>
              <a:endParaRPr lang="nl-NL" sz="2400" dirty="0" err="1">
                <a:latin typeface="Arial Narrow" panose="020B0606020202030204" pitchFamily="34" charset="0"/>
              </a:endParaRPr>
            </a:p>
          </p:txBody>
        </p:sp>
      </p:grpSp>
      <p:sp>
        <p:nvSpPr>
          <p:cNvPr id="39" name="Tijdelijke aanduiding voor tekst 5">
            <a:extLst>
              <a:ext uri="{FF2B5EF4-FFF2-40B4-BE49-F238E27FC236}">
                <a16:creationId xmlns:a16="http://schemas.microsoft.com/office/drawing/2014/main" id="{217AC8AB-F232-4CCF-AB18-A207087FBA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856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65</a:t>
            </a:fld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3B715EC-94E3-4841-9F1A-E077894B18BA}"/>
              </a:ext>
            </a:extLst>
          </p:cNvPr>
          <p:cNvGrpSpPr/>
          <p:nvPr/>
        </p:nvGrpSpPr>
        <p:grpSpPr>
          <a:xfrm>
            <a:off x="4788018" y="364774"/>
            <a:ext cx="3530363" cy="1080910"/>
            <a:chOff x="4716016" y="850610"/>
            <a:chExt cx="3530363" cy="1080910"/>
          </a:xfrm>
        </p:grpSpPr>
        <p:sp>
          <p:nvSpPr>
            <p:cNvPr id="29" name="Rechthoek: afgeronde hoeken 28">
              <a:extLst>
                <a:ext uri="{FF2B5EF4-FFF2-40B4-BE49-F238E27FC236}">
                  <a16:creationId xmlns:a16="http://schemas.microsoft.com/office/drawing/2014/main" id="{90379619-47D3-4183-9EEB-89EC8F84DA03}"/>
                </a:ext>
              </a:extLst>
            </p:cNvPr>
            <p:cNvSpPr/>
            <p:nvPr/>
          </p:nvSpPr>
          <p:spPr>
            <a:xfrm>
              <a:off x="4716016" y="850610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AF8A99A-82C9-43CC-A310-85429ED8AABB}"/>
                </a:ext>
              </a:extLst>
            </p:cNvPr>
            <p:cNvSpPr txBox="1"/>
            <p:nvPr/>
          </p:nvSpPr>
          <p:spPr>
            <a:xfrm>
              <a:off x="4966581" y="1162000"/>
              <a:ext cx="327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/>
                <a:t>Verhuisregels</a:t>
              </a:r>
              <a:endParaRPr lang="nl-NL" sz="2400" dirty="0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6FD80322-1276-4BAD-BD95-8781CCBA288A}"/>
              </a:ext>
            </a:extLst>
          </p:cNvPr>
          <p:cNvGrpSpPr/>
          <p:nvPr/>
        </p:nvGrpSpPr>
        <p:grpSpPr>
          <a:xfrm>
            <a:off x="3581828" y="345954"/>
            <a:ext cx="1080908" cy="1080908"/>
            <a:chOff x="3545536" y="860129"/>
            <a:chExt cx="1080908" cy="1080908"/>
          </a:xfrm>
        </p:grpSpPr>
        <p:pic>
          <p:nvPicPr>
            <p:cNvPr id="14" name="Graphic 13" descr="Controlelijst">
              <a:extLst>
                <a:ext uri="{FF2B5EF4-FFF2-40B4-BE49-F238E27FC236}">
                  <a16:creationId xmlns:a16="http://schemas.microsoft.com/office/drawing/2014/main" id="{C61ADCA9-F30F-4FB4-86AF-BEBF89B6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8790" y="933453"/>
              <a:ext cx="914400" cy="914400"/>
            </a:xfrm>
            <a:prstGeom prst="rect">
              <a:avLst/>
            </a:prstGeom>
          </p:spPr>
        </p:pic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E89A989-30B5-4029-A745-21A600BA483D}"/>
                </a:ext>
              </a:extLst>
            </p:cNvPr>
            <p:cNvSpPr/>
            <p:nvPr/>
          </p:nvSpPr>
          <p:spPr>
            <a:xfrm>
              <a:off x="3545536" y="860129"/>
              <a:ext cx="1080908" cy="10809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0" name="Afgeronde rechthoek 27">
            <a:extLst>
              <a:ext uri="{FF2B5EF4-FFF2-40B4-BE49-F238E27FC236}">
                <a16:creationId xmlns:a16="http://schemas.microsoft.com/office/drawing/2014/main" id="{56A4ADFD-E57F-4FCE-82AC-E0A434705F34}"/>
              </a:ext>
            </a:extLst>
          </p:cNvPr>
          <p:cNvSpPr/>
          <p:nvPr/>
        </p:nvSpPr>
        <p:spPr>
          <a:xfrm>
            <a:off x="3275856" y="1891856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C68F8ED-A8CB-4991-9E9E-BB1BEAF04534}"/>
              </a:ext>
            </a:extLst>
          </p:cNvPr>
          <p:cNvSpPr/>
          <p:nvPr/>
        </p:nvSpPr>
        <p:spPr>
          <a:xfrm>
            <a:off x="3798168" y="2199711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</a:rPr>
              <a:t> Enkele algemene verhuisregels bij vervangingsbouw: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Wij zijn verplicht om te ‘herhuisvesten’ tijdelijk of definitief.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i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De huurder heeft de mogelijkheid om terug te keren naar  de wijk indien aangepast aan zijn gezinsgrootte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OVER en ONDER bezetting mag niet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</a:rPr>
              <a:t> </a:t>
            </a:r>
            <a:r>
              <a:rPr lang="nl-BE" sz="1600" b="1" i="1" dirty="0">
                <a:latin typeface="Arial Narrow" pitchFamily="34" charset="0"/>
              </a:rPr>
              <a:t>	</a:t>
            </a:r>
            <a:r>
              <a:rPr lang="nl-BE" sz="1600" i="1" dirty="0" err="1">
                <a:latin typeface="Arial Narrow" pitchFamily="34" charset="0"/>
              </a:rPr>
              <a:t>bvb</a:t>
            </a:r>
            <a:r>
              <a:rPr lang="nl-BE" sz="1600" i="1" dirty="0">
                <a:latin typeface="Arial Narrow" pitchFamily="34" charset="0"/>
              </a:rPr>
              <a:t>: type 1/2 is voor koppel of alleenstaande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C32822BC-2153-460D-9377-A06C418D22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12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66</a:t>
            </a:fld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3B715EC-94E3-4841-9F1A-E077894B18BA}"/>
              </a:ext>
            </a:extLst>
          </p:cNvPr>
          <p:cNvGrpSpPr/>
          <p:nvPr/>
        </p:nvGrpSpPr>
        <p:grpSpPr>
          <a:xfrm>
            <a:off x="4788018" y="364774"/>
            <a:ext cx="3530363" cy="1080910"/>
            <a:chOff x="4716016" y="850610"/>
            <a:chExt cx="3530363" cy="1080910"/>
          </a:xfrm>
        </p:grpSpPr>
        <p:sp>
          <p:nvSpPr>
            <p:cNvPr id="29" name="Rechthoek: afgeronde hoeken 28">
              <a:extLst>
                <a:ext uri="{FF2B5EF4-FFF2-40B4-BE49-F238E27FC236}">
                  <a16:creationId xmlns:a16="http://schemas.microsoft.com/office/drawing/2014/main" id="{90379619-47D3-4183-9EEB-89EC8F84DA03}"/>
                </a:ext>
              </a:extLst>
            </p:cNvPr>
            <p:cNvSpPr/>
            <p:nvPr/>
          </p:nvSpPr>
          <p:spPr>
            <a:xfrm>
              <a:off x="4716016" y="850610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AF8A99A-82C9-43CC-A310-85429ED8AABB}"/>
                </a:ext>
              </a:extLst>
            </p:cNvPr>
            <p:cNvSpPr txBox="1"/>
            <p:nvPr/>
          </p:nvSpPr>
          <p:spPr>
            <a:xfrm>
              <a:off x="4966581" y="1162000"/>
              <a:ext cx="327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/>
                <a:t>Verhuisregels</a:t>
              </a:r>
              <a:endParaRPr lang="nl-NL" sz="2400" dirty="0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6FD80322-1276-4BAD-BD95-8781CCBA288A}"/>
              </a:ext>
            </a:extLst>
          </p:cNvPr>
          <p:cNvGrpSpPr/>
          <p:nvPr/>
        </p:nvGrpSpPr>
        <p:grpSpPr>
          <a:xfrm>
            <a:off x="3581828" y="345954"/>
            <a:ext cx="1080908" cy="1080908"/>
            <a:chOff x="3545536" y="860129"/>
            <a:chExt cx="1080908" cy="1080908"/>
          </a:xfrm>
        </p:grpSpPr>
        <p:pic>
          <p:nvPicPr>
            <p:cNvPr id="14" name="Graphic 13" descr="Controlelijst">
              <a:extLst>
                <a:ext uri="{FF2B5EF4-FFF2-40B4-BE49-F238E27FC236}">
                  <a16:creationId xmlns:a16="http://schemas.microsoft.com/office/drawing/2014/main" id="{C61ADCA9-F30F-4FB4-86AF-BEBF89B6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8790" y="933453"/>
              <a:ext cx="914400" cy="914400"/>
            </a:xfrm>
            <a:prstGeom prst="rect">
              <a:avLst/>
            </a:prstGeom>
          </p:spPr>
        </p:pic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E89A989-30B5-4029-A745-21A600BA483D}"/>
                </a:ext>
              </a:extLst>
            </p:cNvPr>
            <p:cNvSpPr/>
            <p:nvPr/>
          </p:nvSpPr>
          <p:spPr>
            <a:xfrm>
              <a:off x="3545536" y="860129"/>
              <a:ext cx="1080908" cy="10809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0" name="Afgeronde rechthoek 27">
            <a:extLst>
              <a:ext uri="{FF2B5EF4-FFF2-40B4-BE49-F238E27FC236}">
                <a16:creationId xmlns:a16="http://schemas.microsoft.com/office/drawing/2014/main" id="{56A4ADFD-E57F-4FCE-82AC-E0A434705F34}"/>
              </a:ext>
            </a:extLst>
          </p:cNvPr>
          <p:cNvSpPr/>
          <p:nvPr/>
        </p:nvSpPr>
        <p:spPr>
          <a:xfrm>
            <a:off x="3275856" y="1891856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685ED24-073E-450F-9859-6F2CB4BAE3DE}"/>
              </a:ext>
            </a:extLst>
          </p:cNvPr>
          <p:cNvSpPr/>
          <p:nvPr/>
        </p:nvSpPr>
        <p:spPr>
          <a:xfrm>
            <a:off x="3419872" y="2309114"/>
            <a:ext cx="53285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</a:rPr>
              <a:t>        Terug naar de wijk? Ja, maar…!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De woning MOET aangepast zijn aan je gezinsgrootte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i="1" dirty="0">
                <a:latin typeface="Arial Narrow" pitchFamily="34" charset="0"/>
              </a:rPr>
              <a:t>	</a:t>
            </a:r>
            <a:r>
              <a:rPr lang="nl-BE" sz="1600" i="1" dirty="0" err="1">
                <a:latin typeface="Arial Narrow" pitchFamily="34" charset="0"/>
              </a:rPr>
              <a:t>bvb</a:t>
            </a:r>
            <a:r>
              <a:rPr lang="nl-BE" sz="1600" i="1" dirty="0">
                <a:latin typeface="Arial Narrow" pitchFamily="34" charset="0"/>
              </a:rPr>
              <a:t>: een alleenstaande kan niet in een woning type ¾ (3 slaapkamers / 4 bewoners)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i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Wat kan wel?: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i="1" dirty="0">
                <a:latin typeface="Arial Narrow" pitchFamily="34" charset="0"/>
              </a:rPr>
              <a:t>	</a:t>
            </a:r>
            <a:r>
              <a:rPr lang="nl-BE" sz="1600" i="1" dirty="0">
                <a:latin typeface="Arial Narrow" pitchFamily="34" charset="0"/>
              </a:rPr>
              <a:t>alleenstaande of koppel: woning 1 of 2 slaapkamers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i="1" dirty="0">
                <a:latin typeface="Arial Narrow" pitchFamily="34" charset="0"/>
              </a:rPr>
              <a:t>	alleenstaande of koppel + 1 kind: woning 2 of 3 slaapkamers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i="1" dirty="0">
                <a:latin typeface="Arial Narrow" pitchFamily="34" charset="0"/>
              </a:rPr>
              <a:t>	alleenstaande of koppel + 2 kinderen: woning 3 slaapkamers</a:t>
            </a:r>
          </a:p>
        </p:txBody>
      </p:sp>
      <p:sp>
        <p:nvSpPr>
          <p:cNvPr id="24" name="Tijdelijke aanduiding voor tekst 5">
            <a:extLst>
              <a:ext uri="{FF2B5EF4-FFF2-40B4-BE49-F238E27FC236}">
                <a16:creationId xmlns:a16="http://schemas.microsoft.com/office/drawing/2014/main" id="{8B510207-5AC2-403C-9E45-339DB3656C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894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67</a:t>
            </a:fld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3B715EC-94E3-4841-9F1A-E077894B18BA}"/>
              </a:ext>
            </a:extLst>
          </p:cNvPr>
          <p:cNvGrpSpPr/>
          <p:nvPr/>
        </p:nvGrpSpPr>
        <p:grpSpPr>
          <a:xfrm>
            <a:off x="4788018" y="364774"/>
            <a:ext cx="3530363" cy="1080910"/>
            <a:chOff x="4716016" y="850610"/>
            <a:chExt cx="3530363" cy="1080910"/>
          </a:xfrm>
        </p:grpSpPr>
        <p:sp>
          <p:nvSpPr>
            <p:cNvPr id="29" name="Rechthoek: afgeronde hoeken 28">
              <a:extLst>
                <a:ext uri="{FF2B5EF4-FFF2-40B4-BE49-F238E27FC236}">
                  <a16:creationId xmlns:a16="http://schemas.microsoft.com/office/drawing/2014/main" id="{90379619-47D3-4183-9EEB-89EC8F84DA03}"/>
                </a:ext>
              </a:extLst>
            </p:cNvPr>
            <p:cNvSpPr/>
            <p:nvPr/>
          </p:nvSpPr>
          <p:spPr>
            <a:xfrm>
              <a:off x="4716016" y="850610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AF8A99A-82C9-43CC-A310-85429ED8AABB}"/>
                </a:ext>
              </a:extLst>
            </p:cNvPr>
            <p:cNvSpPr txBox="1"/>
            <p:nvPr/>
          </p:nvSpPr>
          <p:spPr>
            <a:xfrm>
              <a:off x="4966581" y="1162000"/>
              <a:ext cx="327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/>
                <a:t>Verhuisregels</a:t>
              </a:r>
              <a:endParaRPr lang="nl-NL" sz="2400" dirty="0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6FD80322-1276-4BAD-BD95-8781CCBA288A}"/>
              </a:ext>
            </a:extLst>
          </p:cNvPr>
          <p:cNvGrpSpPr/>
          <p:nvPr/>
        </p:nvGrpSpPr>
        <p:grpSpPr>
          <a:xfrm>
            <a:off x="3581828" y="345954"/>
            <a:ext cx="1080908" cy="1080908"/>
            <a:chOff x="3545536" y="860129"/>
            <a:chExt cx="1080908" cy="1080908"/>
          </a:xfrm>
        </p:grpSpPr>
        <p:pic>
          <p:nvPicPr>
            <p:cNvPr id="14" name="Graphic 13" descr="Controlelijst">
              <a:extLst>
                <a:ext uri="{FF2B5EF4-FFF2-40B4-BE49-F238E27FC236}">
                  <a16:creationId xmlns:a16="http://schemas.microsoft.com/office/drawing/2014/main" id="{C61ADCA9-F30F-4FB4-86AF-BEBF89B6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8790" y="933453"/>
              <a:ext cx="914400" cy="914400"/>
            </a:xfrm>
            <a:prstGeom prst="rect">
              <a:avLst/>
            </a:prstGeom>
          </p:spPr>
        </p:pic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E89A989-30B5-4029-A745-21A600BA483D}"/>
                </a:ext>
              </a:extLst>
            </p:cNvPr>
            <p:cNvSpPr/>
            <p:nvPr/>
          </p:nvSpPr>
          <p:spPr>
            <a:xfrm>
              <a:off x="3545536" y="860129"/>
              <a:ext cx="1080908" cy="10809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0" name="Afgeronde rechthoek 27">
            <a:extLst>
              <a:ext uri="{FF2B5EF4-FFF2-40B4-BE49-F238E27FC236}">
                <a16:creationId xmlns:a16="http://schemas.microsoft.com/office/drawing/2014/main" id="{56A4ADFD-E57F-4FCE-82AC-E0A434705F34}"/>
              </a:ext>
            </a:extLst>
          </p:cNvPr>
          <p:cNvSpPr/>
          <p:nvPr/>
        </p:nvSpPr>
        <p:spPr>
          <a:xfrm>
            <a:off x="3275856" y="1891856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C7ED875-60A0-45EA-A1DB-CEAC2692DCE2}"/>
              </a:ext>
            </a:extLst>
          </p:cNvPr>
          <p:cNvSpPr txBox="1"/>
          <p:nvPr/>
        </p:nvSpPr>
        <p:spPr>
          <a:xfrm>
            <a:off x="3607374" y="220321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latin typeface="Arial Narrow" panose="020B0606020202030204" pitchFamily="34" charset="0"/>
              </a:rPr>
              <a:t>Tijdelijke verhuis</a:t>
            </a:r>
            <a:endParaRPr lang="nl-NL" sz="2000" b="1" dirty="0" err="1">
              <a:latin typeface="Arial Narrow" panose="020B060602020203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0F87EFE0-81FE-4048-9AC2-B08482198E4A}"/>
              </a:ext>
            </a:extLst>
          </p:cNvPr>
          <p:cNvSpPr/>
          <p:nvPr/>
        </p:nvSpPr>
        <p:spPr>
          <a:xfrm>
            <a:off x="2982961" y="2403271"/>
            <a:ext cx="547211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 dirty="0">
                <a:latin typeface="Arial Narrow" panose="020B0606020202030204" pitchFamily="34" charset="0"/>
                <a:cs typeface="+mn-cs"/>
              </a:rPr>
              <a:t> </a:t>
            </a:r>
            <a:endParaRPr lang="nl-BE" sz="1200" b="1" dirty="0">
              <a:latin typeface="Arial Narrow" pitchFamily="34" charset="0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U WIL en KAN terugkomen naar uw oorspronkelijke wijk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U verhuist tijdelijk naar een woning van Volkswoningen of privé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Deze tijdelijke verhuis zal langer duren dan bij renovatie.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Wij gaan samen met jou op zoek naar de beste tussenoplossing voor jou.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Je huurprijs in een tijdelijke woning mag niet hoger liggen dan wat je nu betaalt</a:t>
            </a:r>
            <a:endParaRPr lang="nl-BE" sz="1600" dirty="0">
              <a:latin typeface="Arial Narrow" panose="020B0606020202030204" pitchFamily="34" charset="0"/>
              <a:cs typeface="+mn-cs"/>
            </a:endParaRPr>
          </a:p>
          <a:p>
            <a:pPr indent="-1905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200" u="sng" dirty="0">
              <a:latin typeface="Arial Narrow" pitchFamily="34" charset="0"/>
              <a:cs typeface="+mn-cs"/>
            </a:endParaRP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B16141AB-5335-4EC6-B579-B8A70198B1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6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68</a:t>
            </a:fld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3B715EC-94E3-4841-9F1A-E077894B18BA}"/>
              </a:ext>
            </a:extLst>
          </p:cNvPr>
          <p:cNvGrpSpPr/>
          <p:nvPr/>
        </p:nvGrpSpPr>
        <p:grpSpPr>
          <a:xfrm>
            <a:off x="4788018" y="364774"/>
            <a:ext cx="3530363" cy="1080910"/>
            <a:chOff x="4716016" y="850610"/>
            <a:chExt cx="3530363" cy="1080910"/>
          </a:xfrm>
        </p:grpSpPr>
        <p:sp>
          <p:nvSpPr>
            <p:cNvPr id="29" name="Rechthoek: afgeronde hoeken 28">
              <a:extLst>
                <a:ext uri="{FF2B5EF4-FFF2-40B4-BE49-F238E27FC236}">
                  <a16:creationId xmlns:a16="http://schemas.microsoft.com/office/drawing/2014/main" id="{90379619-47D3-4183-9EEB-89EC8F84DA03}"/>
                </a:ext>
              </a:extLst>
            </p:cNvPr>
            <p:cNvSpPr/>
            <p:nvPr/>
          </p:nvSpPr>
          <p:spPr>
            <a:xfrm>
              <a:off x="4716016" y="850610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AF8A99A-82C9-43CC-A310-85429ED8AABB}"/>
                </a:ext>
              </a:extLst>
            </p:cNvPr>
            <p:cNvSpPr txBox="1"/>
            <p:nvPr/>
          </p:nvSpPr>
          <p:spPr>
            <a:xfrm>
              <a:off x="4966581" y="1162000"/>
              <a:ext cx="327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/>
                <a:t>Verhuisregels</a:t>
              </a:r>
              <a:endParaRPr lang="nl-NL" sz="2400" dirty="0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6FD80322-1276-4BAD-BD95-8781CCBA288A}"/>
              </a:ext>
            </a:extLst>
          </p:cNvPr>
          <p:cNvGrpSpPr/>
          <p:nvPr/>
        </p:nvGrpSpPr>
        <p:grpSpPr>
          <a:xfrm>
            <a:off x="3581828" y="345954"/>
            <a:ext cx="1080908" cy="1080908"/>
            <a:chOff x="3545536" y="860129"/>
            <a:chExt cx="1080908" cy="1080908"/>
          </a:xfrm>
        </p:grpSpPr>
        <p:pic>
          <p:nvPicPr>
            <p:cNvPr id="14" name="Graphic 13" descr="Controlelijst">
              <a:extLst>
                <a:ext uri="{FF2B5EF4-FFF2-40B4-BE49-F238E27FC236}">
                  <a16:creationId xmlns:a16="http://schemas.microsoft.com/office/drawing/2014/main" id="{C61ADCA9-F30F-4FB4-86AF-BEBF89B6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8790" y="933453"/>
              <a:ext cx="914400" cy="914400"/>
            </a:xfrm>
            <a:prstGeom prst="rect">
              <a:avLst/>
            </a:prstGeom>
          </p:spPr>
        </p:pic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E89A989-30B5-4029-A745-21A600BA483D}"/>
                </a:ext>
              </a:extLst>
            </p:cNvPr>
            <p:cNvSpPr/>
            <p:nvPr/>
          </p:nvSpPr>
          <p:spPr>
            <a:xfrm>
              <a:off x="3545536" y="860129"/>
              <a:ext cx="1080908" cy="10809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0" name="Afgeronde rechthoek 27">
            <a:extLst>
              <a:ext uri="{FF2B5EF4-FFF2-40B4-BE49-F238E27FC236}">
                <a16:creationId xmlns:a16="http://schemas.microsoft.com/office/drawing/2014/main" id="{56A4ADFD-E57F-4FCE-82AC-E0A434705F34}"/>
              </a:ext>
            </a:extLst>
          </p:cNvPr>
          <p:cNvSpPr/>
          <p:nvPr/>
        </p:nvSpPr>
        <p:spPr>
          <a:xfrm>
            <a:off x="3275856" y="1891856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C7ED875-60A0-45EA-A1DB-CEAC2692DCE2}"/>
              </a:ext>
            </a:extLst>
          </p:cNvPr>
          <p:cNvSpPr txBox="1"/>
          <p:nvPr/>
        </p:nvSpPr>
        <p:spPr>
          <a:xfrm>
            <a:off x="3599892" y="2372929"/>
            <a:ext cx="205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latin typeface="Arial Narrow" panose="020B0606020202030204" pitchFamily="34" charset="0"/>
              </a:rPr>
              <a:t>Definitieve verhuis</a:t>
            </a:r>
            <a:endParaRPr lang="nl-NL" sz="2000" b="1" dirty="0" err="1">
              <a:latin typeface="Arial Narrow" panose="020B0606020202030204" pitchFamily="34" charset="0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31B9A688-1714-4134-87E7-11CD633EDB66}"/>
              </a:ext>
            </a:extLst>
          </p:cNvPr>
          <p:cNvSpPr/>
          <p:nvPr/>
        </p:nvSpPr>
        <p:spPr>
          <a:xfrm>
            <a:off x="2967965" y="2431435"/>
            <a:ext cx="5472113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 dirty="0">
                <a:latin typeface="Arial Narrow" panose="020B0606020202030204" pitchFamily="34" charset="0"/>
                <a:cs typeface="+mn-cs"/>
              </a:rPr>
              <a:t> </a:t>
            </a:r>
            <a:endParaRPr lang="nl-BE" sz="1200" b="1" dirty="0">
              <a:latin typeface="Arial Narrow" pitchFamily="34" charset="0"/>
              <a:cs typeface="+mn-cs"/>
            </a:endParaRPr>
          </a:p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  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Redenen om </a:t>
            </a:r>
            <a:r>
              <a:rPr lang="nl-BE" sz="1600" b="1" u="sng" dirty="0">
                <a:latin typeface="Arial Narrow" pitchFamily="34" charset="0"/>
                <a:cs typeface="+mn-cs"/>
              </a:rPr>
              <a:t>meteen</a:t>
            </a:r>
            <a:r>
              <a:rPr lang="nl-BE" sz="1600" b="1" dirty="0">
                <a:latin typeface="Arial Narrow" pitchFamily="34" charset="0"/>
                <a:cs typeface="+mn-cs"/>
              </a:rPr>
              <a:t> definitief te verhuizen: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	</a:t>
            </a:r>
            <a:r>
              <a:rPr lang="nl-BE" sz="1600" dirty="0">
                <a:latin typeface="Arial Narrow" pitchFamily="34" charset="0"/>
                <a:cs typeface="+mn-cs"/>
              </a:rPr>
              <a:t>Je wil slechts 1x verhuizen?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dirty="0">
                <a:latin typeface="Arial Narrow" pitchFamily="34" charset="0"/>
                <a:cs typeface="+mn-cs"/>
              </a:rPr>
              <a:t>	Je KAN niet terug naar </a:t>
            </a:r>
            <a:r>
              <a:rPr lang="nl-BE" sz="1600" dirty="0">
                <a:latin typeface="Arial Narrow" pitchFamily="34" charset="0"/>
              </a:rPr>
              <a:t>de wijk</a:t>
            </a:r>
            <a:r>
              <a:rPr lang="nl-BE" sz="1600" dirty="0">
                <a:latin typeface="Arial Narrow" pitchFamily="34" charset="0"/>
                <a:cs typeface="+mn-cs"/>
              </a:rPr>
              <a:t>?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dirty="0">
                <a:latin typeface="Arial Narrow" pitchFamily="34" charset="0"/>
                <a:cs typeface="+mn-cs"/>
              </a:rPr>
              <a:t>	Je wil liever naar iets gepaster?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dirty="0">
                <a:latin typeface="Arial Narrow" pitchFamily="34" charset="0"/>
                <a:cs typeface="+mn-cs"/>
              </a:rPr>
              <a:t>	…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Je krijgt een nieuwe huurovereenkomst met huurprijs van die woning.</a:t>
            </a:r>
            <a:endParaRPr lang="nl-BE" sz="1600" dirty="0">
              <a:latin typeface="Arial Narrow" panose="020B0606020202030204" pitchFamily="34" charset="0"/>
              <a:cs typeface="+mn-cs"/>
            </a:endParaRPr>
          </a:p>
          <a:p>
            <a:pPr indent="-1905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200" u="sng" dirty="0">
              <a:latin typeface="Arial Narrow" pitchFamily="34" charset="0"/>
              <a:cs typeface="+mn-cs"/>
            </a:endParaRPr>
          </a:p>
        </p:txBody>
      </p:sp>
      <p:sp>
        <p:nvSpPr>
          <p:cNvPr id="24" name="Tijdelijke aanduiding voor tekst 5">
            <a:extLst>
              <a:ext uri="{FF2B5EF4-FFF2-40B4-BE49-F238E27FC236}">
                <a16:creationId xmlns:a16="http://schemas.microsoft.com/office/drawing/2014/main" id="{1C0E2275-43E3-4532-8BEE-9B5F2140BB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104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69</a:t>
            </a:fld>
            <a:endParaRPr lang="nl-BE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52130152-356D-4D43-B8E6-D9E672EF6F92}"/>
              </a:ext>
            </a:extLst>
          </p:cNvPr>
          <p:cNvGrpSpPr/>
          <p:nvPr/>
        </p:nvGrpSpPr>
        <p:grpSpPr>
          <a:xfrm>
            <a:off x="3599892" y="260647"/>
            <a:ext cx="4639245" cy="1145481"/>
            <a:chOff x="3585510" y="1544764"/>
            <a:chExt cx="4639245" cy="1145481"/>
          </a:xfrm>
        </p:grpSpPr>
        <p:sp>
          <p:nvSpPr>
            <p:cNvPr id="26" name="Rechthoek: afgeronde hoeken 25">
              <a:extLst>
                <a:ext uri="{FF2B5EF4-FFF2-40B4-BE49-F238E27FC236}">
                  <a16:creationId xmlns:a16="http://schemas.microsoft.com/office/drawing/2014/main" id="{59EDF29D-E4CD-43A5-9875-893C211AC53A}"/>
                </a:ext>
              </a:extLst>
            </p:cNvPr>
            <p:cNvSpPr/>
            <p:nvPr/>
          </p:nvSpPr>
          <p:spPr>
            <a:xfrm>
              <a:off x="4800940" y="1544764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D461BF35-14B3-4237-A8D4-3F6815BE628D}"/>
                </a:ext>
              </a:extLst>
            </p:cNvPr>
            <p:cNvSpPr/>
            <p:nvPr/>
          </p:nvSpPr>
          <p:spPr>
            <a:xfrm>
              <a:off x="3585510" y="1609337"/>
              <a:ext cx="1080908" cy="10809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8" name="Graphic 27" descr="Munten">
              <a:extLst>
                <a:ext uri="{FF2B5EF4-FFF2-40B4-BE49-F238E27FC236}">
                  <a16:creationId xmlns:a16="http://schemas.microsoft.com/office/drawing/2014/main" id="{0812BF50-E685-4F9F-BE5B-EA436FF80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7998" y="1691872"/>
              <a:ext cx="914400" cy="914400"/>
            </a:xfrm>
            <a:prstGeom prst="rect">
              <a:avLst/>
            </a:prstGeom>
          </p:spPr>
        </p:pic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C8B075CF-455C-4E07-8427-20DDD40FFA70}"/>
                </a:ext>
              </a:extLst>
            </p:cNvPr>
            <p:cNvSpPr txBox="1"/>
            <p:nvPr/>
          </p:nvSpPr>
          <p:spPr>
            <a:xfrm>
              <a:off x="5068123" y="1856863"/>
              <a:ext cx="2748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>
                  <a:latin typeface="Arial Narrow" panose="020B0606020202030204" pitchFamily="34" charset="0"/>
                </a:rPr>
                <a:t>Nieuwe huurprijs</a:t>
              </a:r>
              <a:endParaRPr lang="nl-NL" sz="2400" dirty="0" err="1">
                <a:latin typeface="Arial Narrow" panose="020B0606020202030204" pitchFamily="34" charset="0"/>
              </a:endParaRPr>
            </a:p>
          </p:txBody>
        </p:sp>
      </p:grpSp>
      <p:sp>
        <p:nvSpPr>
          <p:cNvPr id="32" name="Afgeronde rechthoek 27">
            <a:extLst>
              <a:ext uri="{FF2B5EF4-FFF2-40B4-BE49-F238E27FC236}">
                <a16:creationId xmlns:a16="http://schemas.microsoft.com/office/drawing/2014/main" id="{5C595ED9-19BD-4F73-9889-120980219E04}"/>
              </a:ext>
            </a:extLst>
          </p:cNvPr>
          <p:cNvSpPr/>
          <p:nvPr/>
        </p:nvSpPr>
        <p:spPr>
          <a:xfrm>
            <a:off x="3275856" y="1891856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D92673EB-BAD9-4424-8268-5ECD41E9CE2A}"/>
              </a:ext>
            </a:extLst>
          </p:cNvPr>
          <p:cNvSpPr/>
          <p:nvPr/>
        </p:nvSpPr>
        <p:spPr>
          <a:xfrm>
            <a:off x="3006067" y="2276872"/>
            <a:ext cx="5472113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 dirty="0">
                <a:latin typeface="Arial Narrow" panose="020B0606020202030204" pitchFamily="34" charset="0"/>
                <a:cs typeface="+mn-cs"/>
              </a:rPr>
              <a:t> </a:t>
            </a:r>
            <a:endParaRPr lang="nl-BE" sz="1200" b="1" dirty="0">
              <a:latin typeface="Arial Narrow" pitchFamily="34" charset="0"/>
              <a:cs typeface="+mn-cs"/>
            </a:endParaRPr>
          </a:p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Nieuwbouw woningen zullen opnieuw worden geschat in huurprijs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Boven en ondergrens huurprijs zal stijgen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Patrimoniumkorting valt weg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Resultaat: nieuwe woningen hebben meestal hogere huurprijs </a:t>
            </a:r>
          </a:p>
        </p:txBody>
      </p: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id="{C9697282-B927-4AF1-809C-09AAD02C8C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19" name="Pijl: gebogen omhoog 18">
            <a:extLst>
              <a:ext uri="{FF2B5EF4-FFF2-40B4-BE49-F238E27FC236}">
                <a16:creationId xmlns:a16="http://schemas.microsoft.com/office/drawing/2014/main" id="{B596953D-F328-4CEB-8D39-F804E2E9EEFB}"/>
              </a:ext>
            </a:extLst>
          </p:cNvPr>
          <p:cNvSpPr/>
          <p:nvPr/>
        </p:nvSpPr>
        <p:spPr>
          <a:xfrm rot="5400000">
            <a:off x="3922202" y="5125111"/>
            <a:ext cx="216024" cy="216024"/>
          </a:xfrm>
          <a:prstGeom prst="bentUpArrow">
            <a:avLst/>
          </a:prstGeom>
          <a:solidFill>
            <a:srgbClr val="339966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DF11EBE-5509-4934-9725-F429D8E3483D}"/>
              </a:ext>
            </a:extLst>
          </p:cNvPr>
          <p:cNvSpPr txBox="1"/>
          <p:nvPr/>
        </p:nvSpPr>
        <p:spPr>
          <a:xfrm>
            <a:off x="4138226" y="5125111"/>
            <a:ext cx="3949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Arial Narrow" panose="020B0606020202030204" pitchFamily="34" charset="0"/>
              </a:rPr>
              <a:t>Maar lagere energiekosten én meer comfort</a:t>
            </a:r>
            <a:endParaRPr lang="nl-NL" sz="1600" b="1" dirty="0" err="1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5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B89D0F8-97D7-4D11-92DE-9E577BE60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 b="11412"/>
          <a:stretch/>
        </p:blipFill>
        <p:spPr>
          <a:xfrm>
            <a:off x="0" y="1104899"/>
            <a:ext cx="9144000" cy="499110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364253A-9175-4B0C-82D1-798F6A7E143C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BESTAANDE TOESTAND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&amp; NB3 – site Rode Kruislei, Lageweg: afbraak van 43 wooneenheden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C7BC8281-06B0-41F0-BD53-CF65EE3E7A3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15265-6389-4565-879B-C4931C05D715}"/>
              </a:ext>
            </a:extLst>
          </p:cNvPr>
          <p:cNvSpPr txBox="1"/>
          <p:nvPr/>
        </p:nvSpPr>
        <p:spPr>
          <a:xfrm>
            <a:off x="5457026" y="3742841"/>
            <a:ext cx="1400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Afbraak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8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 WE</a:t>
            </a:r>
            <a:endParaRPr lang="en-BE" sz="1600" dirty="0">
              <a:solidFill>
                <a:schemeClr val="accent6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56173-F257-48C4-BB8C-CCC567C68E78}"/>
              </a:ext>
            </a:extLst>
          </p:cNvPr>
          <p:cNvSpPr txBox="1"/>
          <p:nvPr/>
        </p:nvSpPr>
        <p:spPr>
          <a:xfrm>
            <a:off x="2843939" y="1436477"/>
            <a:ext cx="1573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Afbraak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35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NewParis Skyline" panose="020B0504000000000000" pitchFamily="34" charset="0"/>
              </a:rPr>
              <a:t> WE</a:t>
            </a:r>
            <a:endParaRPr lang="en-BE" sz="1600" dirty="0">
              <a:solidFill>
                <a:schemeClr val="accent6">
                  <a:lumMod val="50000"/>
                </a:schemeClr>
              </a:solidFill>
              <a:latin typeface="NewParis Skyline" panose="020B0504000000000000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6DBFA6-8C22-44E9-ACD8-6F5AD39E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07829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70</a:t>
            </a:fld>
            <a:endParaRPr lang="nl-BE"/>
          </a:p>
        </p:txBody>
      </p:sp>
      <p:sp>
        <p:nvSpPr>
          <p:cNvPr id="30" name="Afgeronde rechthoek 27">
            <a:extLst>
              <a:ext uri="{FF2B5EF4-FFF2-40B4-BE49-F238E27FC236}">
                <a16:creationId xmlns:a16="http://schemas.microsoft.com/office/drawing/2014/main" id="{56A4ADFD-E57F-4FCE-82AC-E0A434705F34}"/>
              </a:ext>
            </a:extLst>
          </p:cNvPr>
          <p:cNvSpPr/>
          <p:nvPr/>
        </p:nvSpPr>
        <p:spPr>
          <a:xfrm>
            <a:off x="3290384" y="1877951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31B9A688-1714-4134-87E7-11CD633EDB66}"/>
              </a:ext>
            </a:extLst>
          </p:cNvPr>
          <p:cNvSpPr/>
          <p:nvPr/>
        </p:nvSpPr>
        <p:spPr>
          <a:xfrm>
            <a:off x="3128660" y="2187480"/>
            <a:ext cx="5472113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 dirty="0">
                <a:latin typeface="Arial Narrow" panose="020B0606020202030204" pitchFamily="34" charset="0"/>
                <a:cs typeface="+mn-cs"/>
              </a:rPr>
              <a:t> </a:t>
            </a:r>
            <a:endParaRPr lang="nl-BE" sz="1200" b="1" dirty="0">
              <a:latin typeface="Arial Narrow" pitchFamily="34" charset="0"/>
              <a:cs typeface="+mn-cs"/>
            </a:endParaRPr>
          </a:p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  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Absolute voorrang gaat in vanaf 1,5 jaar voor start project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Dus voorrang op alle andere kandidaten op wachtlijst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Dit geldt voor heel het patrimonium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628650" lvl="1" indent="-171450">
              <a:buFont typeface="Arial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Vanaf absolute voorrang: maandelijks overzicht van alle vrijgekomen woningen – </a:t>
            </a:r>
            <a:r>
              <a:rPr lang="nl-BE" sz="1600" b="1" dirty="0">
                <a:solidFill>
                  <a:srgbClr val="FF0000"/>
                </a:solidFill>
                <a:latin typeface="Arial Narrow" pitchFamily="34" charset="0"/>
              </a:rPr>
              <a:t>10 dagen bedenktijd  </a:t>
            </a:r>
          </a:p>
          <a:p>
            <a:pPr lvl="1">
              <a:defRPr/>
            </a:pPr>
            <a:r>
              <a:rPr lang="nl-BE" sz="1600" b="1" dirty="0">
                <a:latin typeface="Arial Narrow" pitchFamily="34" charset="0"/>
              </a:rPr>
              <a:t>	</a:t>
            </a:r>
          </a:p>
          <a:p>
            <a:pPr lvl="1">
              <a:defRPr/>
            </a:pPr>
            <a:r>
              <a:rPr lang="nl-BE" sz="1600" b="1" dirty="0">
                <a:latin typeface="Arial Narrow" pitchFamily="34" charset="0"/>
              </a:rPr>
              <a:t>	Als er meerdere kandidaten dezelfde woning willen, zal 	degene die eerst reageerde, de woning toegewezen 	krijgen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	</a:t>
            </a:r>
          </a:p>
          <a:p>
            <a:pPr indent="-1905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200" u="sng" dirty="0">
              <a:latin typeface="Arial Narrow" pitchFamily="34" charset="0"/>
              <a:cs typeface="+mn-cs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E16F2DA-5538-4FD3-98A7-5355B9B77A1E}"/>
              </a:ext>
            </a:extLst>
          </p:cNvPr>
          <p:cNvGrpSpPr/>
          <p:nvPr/>
        </p:nvGrpSpPr>
        <p:grpSpPr>
          <a:xfrm>
            <a:off x="3705396" y="260647"/>
            <a:ext cx="4734682" cy="1115970"/>
            <a:chOff x="3909205" y="241618"/>
            <a:chExt cx="4734682" cy="1115970"/>
          </a:xfrm>
        </p:grpSpPr>
        <p:sp>
          <p:nvSpPr>
            <p:cNvPr id="32" name="Rechthoek: afgeronde hoeken 31">
              <a:extLst>
                <a:ext uri="{FF2B5EF4-FFF2-40B4-BE49-F238E27FC236}">
                  <a16:creationId xmlns:a16="http://schemas.microsoft.com/office/drawing/2014/main" id="{3D477BC0-0C97-4FB0-BD3B-E625E0565D0C}"/>
                </a:ext>
              </a:extLst>
            </p:cNvPr>
            <p:cNvSpPr/>
            <p:nvPr/>
          </p:nvSpPr>
          <p:spPr>
            <a:xfrm>
              <a:off x="5220072" y="276678"/>
              <a:ext cx="3423815" cy="108091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56AF4392-9D49-414C-A216-0CC3F9E42B98}"/>
                </a:ext>
              </a:extLst>
            </p:cNvPr>
            <p:cNvGrpSpPr/>
            <p:nvPr/>
          </p:nvGrpSpPr>
          <p:grpSpPr>
            <a:xfrm>
              <a:off x="3909205" y="241618"/>
              <a:ext cx="4658731" cy="1080907"/>
              <a:chOff x="3532472" y="2232116"/>
              <a:chExt cx="4658731" cy="1080907"/>
            </a:xfrm>
          </p:grpSpPr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270B4290-33BD-488D-8842-A4D93342D871}"/>
                  </a:ext>
                </a:extLst>
              </p:cNvPr>
              <p:cNvGrpSpPr/>
              <p:nvPr/>
            </p:nvGrpSpPr>
            <p:grpSpPr>
              <a:xfrm>
                <a:off x="3532472" y="2232116"/>
                <a:ext cx="1080908" cy="1080907"/>
                <a:chOff x="3532472" y="2232116"/>
                <a:chExt cx="1080908" cy="1080907"/>
              </a:xfrm>
            </p:grpSpPr>
            <p:sp>
              <p:nvSpPr>
                <p:cNvPr id="27" name="Ovaal 26">
                  <a:extLst>
                    <a:ext uri="{FF2B5EF4-FFF2-40B4-BE49-F238E27FC236}">
                      <a16:creationId xmlns:a16="http://schemas.microsoft.com/office/drawing/2014/main" id="{8FC09CD7-B562-4C36-B88D-0E2E2E22BFC5}"/>
                    </a:ext>
                  </a:extLst>
                </p:cNvPr>
                <p:cNvSpPr/>
                <p:nvPr/>
              </p:nvSpPr>
              <p:spPr>
                <a:xfrm>
                  <a:off x="3532472" y="2232116"/>
                  <a:ext cx="1080908" cy="1080907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pic>
              <p:nvPicPr>
                <p:cNvPr id="28" name="Graphic 27" descr="Vernieuwen">
                  <a:extLst>
                    <a:ext uri="{FF2B5EF4-FFF2-40B4-BE49-F238E27FC236}">
                      <a16:creationId xmlns:a16="http://schemas.microsoft.com/office/drawing/2014/main" id="{6D21B2B5-8B84-43A7-82C4-8F08A8301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16978" y="2315369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6421C504-AEC9-4666-BBCC-C34850D6841B}"/>
                  </a:ext>
                </a:extLst>
              </p:cNvPr>
              <p:cNvSpPr txBox="1"/>
              <p:nvPr/>
            </p:nvSpPr>
            <p:spPr>
              <a:xfrm>
                <a:off x="5275387" y="2576798"/>
                <a:ext cx="29158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dirty="0">
                    <a:latin typeface="Arial Narrow" panose="020B0606020202030204" pitchFamily="34" charset="0"/>
                  </a:rPr>
                  <a:t>Absolute voorrang</a:t>
                </a:r>
                <a:endParaRPr lang="nl-NL" sz="2400" dirty="0" err="1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1" name="Pijl: gebogen omhoog 10">
            <a:extLst>
              <a:ext uri="{FF2B5EF4-FFF2-40B4-BE49-F238E27FC236}">
                <a16:creationId xmlns:a16="http://schemas.microsoft.com/office/drawing/2014/main" id="{0ABF2BC0-CA83-43B0-B4CD-4DFC866220B2}"/>
              </a:ext>
            </a:extLst>
          </p:cNvPr>
          <p:cNvSpPr/>
          <p:nvPr/>
        </p:nvSpPr>
        <p:spPr>
          <a:xfrm rot="5400000">
            <a:off x="3866901" y="4815229"/>
            <a:ext cx="216024" cy="216024"/>
          </a:xfrm>
          <a:prstGeom prst="bentUpArrow">
            <a:avLst/>
          </a:prstGeom>
          <a:solidFill>
            <a:srgbClr val="339966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590E5094-2CFE-4962-882E-04B5C69FD1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437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0C75A81E-9EC5-45A8-87D3-232E7E38F0C8}"/>
              </a:ext>
            </a:extLst>
          </p:cNvPr>
          <p:cNvSpPr/>
          <p:nvPr/>
        </p:nvSpPr>
        <p:spPr>
          <a:xfrm>
            <a:off x="5054365" y="337197"/>
            <a:ext cx="3423815" cy="106622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878" tIns="83821" rIns="156464" bIns="83821" numCol="1" spcCol="1270" anchor="ctr" anchorCtr="0">
            <a:noAutofit/>
          </a:bodyPr>
          <a:lstStyle/>
          <a:p>
            <a:pPr lvl="1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nl-NL" sz="2200" kern="1200" dirty="0"/>
          </a:p>
        </p:txBody>
      </p:sp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71</a:t>
            </a:fld>
            <a:endParaRPr lang="nl-BE"/>
          </a:p>
        </p:txBody>
      </p:sp>
      <p:sp>
        <p:nvSpPr>
          <p:cNvPr id="30" name="Afgeronde rechthoek 27">
            <a:extLst>
              <a:ext uri="{FF2B5EF4-FFF2-40B4-BE49-F238E27FC236}">
                <a16:creationId xmlns:a16="http://schemas.microsoft.com/office/drawing/2014/main" id="{56A4ADFD-E57F-4FCE-82AC-E0A434705F34}"/>
              </a:ext>
            </a:extLst>
          </p:cNvPr>
          <p:cNvSpPr/>
          <p:nvPr/>
        </p:nvSpPr>
        <p:spPr>
          <a:xfrm>
            <a:off x="3275856" y="1891856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31B9A688-1714-4134-87E7-11CD633EDB66}"/>
              </a:ext>
            </a:extLst>
          </p:cNvPr>
          <p:cNvSpPr/>
          <p:nvPr/>
        </p:nvSpPr>
        <p:spPr>
          <a:xfrm>
            <a:off x="3128660" y="2187480"/>
            <a:ext cx="561662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 dirty="0">
                <a:latin typeface="Arial Narrow" panose="020B0606020202030204" pitchFamily="34" charset="0"/>
                <a:cs typeface="+mn-cs"/>
              </a:rPr>
              <a:t> </a:t>
            </a:r>
            <a:endParaRPr lang="nl-BE" sz="1200" b="1" dirty="0">
              <a:latin typeface="Arial Narrow" pitchFamily="34" charset="0"/>
              <a:cs typeface="+mn-cs"/>
            </a:endParaRPr>
          </a:p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Wij </a:t>
            </a:r>
            <a:r>
              <a:rPr lang="nl-BE" sz="1600" b="1" dirty="0">
                <a:latin typeface="Arial Narrow" pitchFamily="34" charset="0"/>
              </a:rPr>
              <a:t>organiseren een-op-een gesprekken met elke bewoner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Op kantoor, ten</a:t>
            </a:r>
            <a:r>
              <a:rPr lang="nl-BE" sz="1600" b="1" dirty="0">
                <a:latin typeface="Arial Narrow" pitchFamily="34" charset="0"/>
              </a:rPr>
              <a:t>zij dit omwille van gezondheidsredenen niet kan</a:t>
            </a:r>
            <a:endParaRPr lang="nl-BE" sz="1600" b="1" dirty="0">
              <a:latin typeface="Arial Narrow" pitchFamily="34" charset="0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Om wensen en mogelijkheden te bekijken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solidFill>
                  <a:srgbClr val="FF0000"/>
                </a:solidFill>
                <a:latin typeface="Arial Narrow" pitchFamily="34" charset="0"/>
              </a:rPr>
              <a:t>Geen garanties of beloftes!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Na vergadering is er de mogelijkheid om gesprekken in te plannen bij sociale dienst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	</a:t>
            </a:r>
          </a:p>
          <a:p>
            <a:pPr indent="-1905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200" u="sng" dirty="0">
              <a:latin typeface="Arial Narrow" pitchFamily="34" charset="0"/>
              <a:cs typeface="+mn-cs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495087FC-392B-4F35-BB44-2FF8AB56C17B}"/>
              </a:ext>
            </a:extLst>
          </p:cNvPr>
          <p:cNvGrpSpPr/>
          <p:nvPr/>
        </p:nvGrpSpPr>
        <p:grpSpPr>
          <a:xfrm>
            <a:off x="3732137" y="337197"/>
            <a:ext cx="4512271" cy="1080907"/>
            <a:chOff x="3509821" y="3634549"/>
            <a:chExt cx="4512271" cy="1080907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12E635C9-1863-487F-BF3A-91589BCBFCB1}"/>
                </a:ext>
              </a:extLst>
            </p:cNvPr>
            <p:cNvSpPr txBox="1"/>
            <p:nvPr/>
          </p:nvSpPr>
          <p:spPr>
            <a:xfrm>
              <a:off x="4967685" y="3901825"/>
              <a:ext cx="3054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>
                  <a:latin typeface="Arial Narrow" panose="020B0606020202030204" pitchFamily="34" charset="0"/>
                </a:rPr>
                <a:t>Een-op-een gesprekken</a:t>
              </a:r>
              <a:endParaRPr lang="nl-NL" sz="2400" dirty="0" err="1">
                <a:latin typeface="Arial Narrow" panose="020B0606020202030204" pitchFamily="34" charset="0"/>
              </a:endParaRP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48D98361-E362-4DF1-9F81-7879C6DC3C57}"/>
                </a:ext>
              </a:extLst>
            </p:cNvPr>
            <p:cNvGrpSpPr/>
            <p:nvPr/>
          </p:nvGrpSpPr>
          <p:grpSpPr>
            <a:xfrm>
              <a:off x="3509821" y="3634549"/>
              <a:ext cx="1080908" cy="1080907"/>
              <a:chOff x="3509821" y="3634549"/>
              <a:chExt cx="1080908" cy="1080907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DF2FCF59-2E4C-494A-AEFA-9A7E196164A9}"/>
                  </a:ext>
                </a:extLst>
              </p:cNvPr>
              <p:cNvSpPr/>
              <p:nvPr/>
            </p:nvSpPr>
            <p:spPr>
              <a:xfrm>
                <a:off x="3509821" y="3634549"/>
                <a:ext cx="1080908" cy="1080907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1" name="Graphic 30" descr="Stad">
                <a:extLst>
                  <a:ext uri="{FF2B5EF4-FFF2-40B4-BE49-F238E27FC236}">
                    <a16:creationId xmlns:a16="http://schemas.microsoft.com/office/drawing/2014/main" id="{13826797-35A4-46CD-958C-43E3AA7C0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04825" y="3716387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id="{D730A1A4-02CE-4EE9-9DDB-1B8B71BDE8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08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0C75A81E-9EC5-45A8-87D3-232E7E38F0C8}"/>
              </a:ext>
            </a:extLst>
          </p:cNvPr>
          <p:cNvSpPr/>
          <p:nvPr/>
        </p:nvSpPr>
        <p:spPr>
          <a:xfrm>
            <a:off x="4932040" y="283207"/>
            <a:ext cx="3423815" cy="106622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878" tIns="83821" rIns="156464" bIns="83821" numCol="1" spcCol="1270" anchor="ctr" anchorCtr="0">
            <a:noAutofit/>
          </a:bodyPr>
          <a:lstStyle/>
          <a:p>
            <a:pPr lvl="1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nl-NL" sz="2200" kern="1200" dirty="0"/>
          </a:p>
        </p:txBody>
      </p:sp>
      <p:sp>
        <p:nvSpPr>
          <p:cNvPr id="15" name="Rechthoek 14"/>
          <p:cNvSpPr/>
          <p:nvPr/>
        </p:nvSpPr>
        <p:spPr>
          <a:xfrm>
            <a:off x="0" y="0"/>
            <a:ext cx="293356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3022" y="255759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72</a:t>
            </a:fld>
            <a:endParaRPr lang="nl-BE"/>
          </a:p>
        </p:txBody>
      </p:sp>
      <p:sp>
        <p:nvSpPr>
          <p:cNvPr id="30" name="Afgeronde rechthoek 27">
            <a:extLst>
              <a:ext uri="{FF2B5EF4-FFF2-40B4-BE49-F238E27FC236}">
                <a16:creationId xmlns:a16="http://schemas.microsoft.com/office/drawing/2014/main" id="{56A4ADFD-E57F-4FCE-82AC-E0A434705F34}"/>
              </a:ext>
            </a:extLst>
          </p:cNvPr>
          <p:cNvSpPr/>
          <p:nvPr/>
        </p:nvSpPr>
        <p:spPr>
          <a:xfrm>
            <a:off x="3275856" y="1891856"/>
            <a:ext cx="5616624" cy="4464494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31B9A688-1714-4134-87E7-11CD633EDB66}"/>
              </a:ext>
            </a:extLst>
          </p:cNvPr>
          <p:cNvSpPr/>
          <p:nvPr/>
        </p:nvSpPr>
        <p:spPr>
          <a:xfrm>
            <a:off x="3128660" y="2187480"/>
            <a:ext cx="5472113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 dirty="0">
                <a:latin typeface="Arial Narrow" panose="020B0606020202030204" pitchFamily="34" charset="0"/>
                <a:cs typeface="+mn-cs"/>
              </a:rPr>
              <a:t> </a:t>
            </a:r>
            <a:endParaRPr lang="nl-BE" sz="1200" b="1" dirty="0">
              <a:latin typeface="Arial Narrow" pitchFamily="34" charset="0"/>
              <a:cs typeface="+mn-cs"/>
            </a:endParaRPr>
          </a:p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  <a:cs typeface="+mn-cs"/>
              </a:rPr>
              <a:t>Verhuisbrochure: tips </a:t>
            </a:r>
            <a:r>
              <a:rPr lang="nl-BE" sz="1600" b="1" dirty="0">
                <a:latin typeface="Arial Narrow" pitchFamily="34" charset="0"/>
              </a:rPr>
              <a:t>en tricks rond verhuizen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Verhuisbrochure ophalen aan einde van vergadering</a:t>
            </a:r>
            <a:endParaRPr lang="nl-BE" sz="1600" b="1" dirty="0">
              <a:latin typeface="Arial Narrow" pitchFamily="34" charset="0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600" b="1" dirty="0">
                <a:latin typeface="Arial Narrow" pitchFamily="34" charset="0"/>
              </a:rPr>
              <a:t>Geste van Volkswoningen: Mogelijkheid tot </a:t>
            </a:r>
            <a:r>
              <a:rPr lang="en-NL" sz="1600" b="1" dirty="0" err="1">
                <a:latin typeface="Arial Narrow" pitchFamily="34" charset="0"/>
              </a:rPr>
              <a:t>tussenkomst</a:t>
            </a:r>
            <a:r>
              <a:rPr lang="en-NL" sz="1600" b="1" dirty="0">
                <a:latin typeface="Arial Narrow" pitchFamily="34" charset="0"/>
              </a:rPr>
              <a:t> in </a:t>
            </a:r>
            <a:r>
              <a:rPr lang="en-NL" sz="1600" b="1" dirty="0" err="1">
                <a:latin typeface="Arial Narrow" pitchFamily="34" charset="0"/>
              </a:rPr>
              <a:t>verhuiskosten</a:t>
            </a:r>
            <a:r>
              <a:rPr lang="en-NL" sz="1600" b="1" dirty="0">
                <a:latin typeface="Arial Narrow" pitchFamily="34" charset="0"/>
              </a:rPr>
              <a:t> met max. 250 EUR. </a:t>
            </a:r>
            <a:endParaRPr lang="nl-BE" sz="1600" b="1" dirty="0">
              <a:latin typeface="Arial Narrow" pitchFamily="34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NL" sz="1600" b="1" dirty="0">
              <a:latin typeface="Arial Narrow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600" b="1" dirty="0">
                <a:latin typeface="Arial Narrow" pitchFamily="34" charset="0"/>
              </a:rPr>
              <a:t>V</a:t>
            </a:r>
            <a:r>
              <a:rPr lang="nl-BE" sz="1600" b="1" dirty="0" err="1">
                <a:latin typeface="Arial Narrow" pitchFamily="34" charset="0"/>
              </a:rPr>
              <a:t>anaf</a:t>
            </a:r>
            <a:r>
              <a:rPr lang="nl-BE" sz="1600" b="1" dirty="0">
                <a:latin typeface="Arial Narrow" pitchFamily="34" charset="0"/>
              </a:rPr>
              <a:t> 9 maand voor start project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600" b="1" dirty="0">
              <a:latin typeface="Arial Narrow" pitchFamily="34" charset="0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0486CB7-D4E2-4697-97A8-0EE8B5479EB2}"/>
              </a:ext>
            </a:extLst>
          </p:cNvPr>
          <p:cNvSpPr txBox="1"/>
          <p:nvPr/>
        </p:nvSpPr>
        <p:spPr>
          <a:xfrm>
            <a:off x="5103690" y="583806"/>
            <a:ext cx="284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latin typeface="Arial Narrow" panose="020B0606020202030204" pitchFamily="34" charset="0"/>
              </a:rPr>
              <a:t>Verhuisondersteuning</a:t>
            </a:r>
            <a:r>
              <a:rPr lang="nl-BE" sz="800" spc="3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nl-NL" sz="800" spc="300" dirty="0" err="1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36B0ED3B-676A-4245-8E83-7D8C42549EA3}"/>
              </a:ext>
            </a:extLst>
          </p:cNvPr>
          <p:cNvSpPr/>
          <p:nvPr/>
        </p:nvSpPr>
        <p:spPr>
          <a:xfrm>
            <a:off x="3697388" y="233376"/>
            <a:ext cx="1080908" cy="108090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Graphic 24" descr="Open boek">
            <a:extLst>
              <a:ext uri="{FF2B5EF4-FFF2-40B4-BE49-F238E27FC236}">
                <a16:creationId xmlns:a16="http://schemas.microsoft.com/office/drawing/2014/main" id="{87BD2EB5-CC05-4573-A64C-9B49031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9876" y="302824"/>
            <a:ext cx="914400" cy="914400"/>
          </a:xfrm>
          <a:prstGeom prst="rect">
            <a:avLst/>
          </a:prstGeom>
        </p:spPr>
      </p:pic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9996FC97-2612-4CB1-A51F-C45A1763A8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57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25724" y="0"/>
            <a:ext cx="291581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475656" y="255822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ijdelijke aanduiding voor tekst 5"/>
          <p:cNvSpPr txBox="1">
            <a:spLocks/>
          </p:cNvSpPr>
          <p:nvPr/>
        </p:nvSpPr>
        <p:spPr>
          <a:xfrm>
            <a:off x="2557562" y="3570682"/>
            <a:ext cx="4316908" cy="4777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90500"/>
            <a:endParaRPr lang="nl-BE" sz="900" b="1" u="sng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73</a:t>
            </a:fld>
            <a:endParaRPr lang="nl-BE"/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994482CC-0275-4238-98CC-1841B94EF9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Begeleiding VVD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23" name="Tijdelijke aanduiding voor tekst 5">
            <a:extLst>
              <a:ext uri="{FF2B5EF4-FFF2-40B4-BE49-F238E27FC236}">
                <a16:creationId xmlns:a16="http://schemas.microsoft.com/office/drawing/2014/main" id="{96361376-79B0-4E5A-BF76-10BA8496340E}"/>
              </a:ext>
            </a:extLst>
          </p:cNvPr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27" name="Tijdelijke aanduiding voor dianummer 11">
            <a:extLst>
              <a:ext uri="{FF2B5EF4-FFF2-40B4-BE49-F238E27FC236}">
                <a16:creationId xmlns:a16="http://schemas.microsoft.com/office/drawing/2014/main" id="{D0F5B081-AA35-4EC6-AFF2-945784E1180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D0C0F0-26D9-4303-ABB0-71E97B438E00}" type="slidenum">
              <a:rPr lang="nl-BE" smtClean="0"/>
              <a:pPr/>
              <a:t>73</a:t>
            </a:fld>
            <a:endParaRPr lang="nl-BE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E554458-9FA6-4183-AA0F-FBB24828C664}"/>
              </a:ext>
            </a:extLst>
          </p:cNvPr>
          <p:cNvSpPr txBox="1"/>
          <p:nvPr/>
        </p:nvSpPr>
        <p:spPr>
          <a:xfrm>
            <a:off x="4330801" y="332137"/>
            <a:ext cx="3855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</a:t>
            </a:r>
            <a:r>
              <a:rPr lang="nl-BE" sz="2800" dirty="0">
                <a:latin typeface="Arial Narrow" panose="020B0606020202030204" pitchFamily="34" charset="0"/>
              </a:rPr>
              <a:t>Wat is een Kerngroep?</a:t>
            </a:r>
            <a:endParaRPr lang="nl-NL" sz="2800" dirty="0" err="1">
              <a:latin typeface="Arial Narrow" panose="020B0606020202030204" pitchFamily="34" charset="0"/>
            </a:endParaRPr>
          </a:p>
        </p:txBody>
      </p:sp>
      <p:sp>
        <p:nvSpPr>
          <p:cNvPr id="31" name="Pijl: gebogen omhoog 23">
            <a:extLst>
              <a:ext uri="{FF2B5EF4-FFF2-40B4-BE49-F238E27FC236}">
                <a16:creationId xmlns:a16="http://schemas.microsoft.com/office/drawing/2014/main" id="{E49E0858-C2E3-46C2-B049-35F7F7CBC8CA}"/>
              </a:ext>
            </a:extLst>
          </p:cNvPr>
          <p:cNvSpPr/>
          <p:nvPr/>
        </p:nvSpPr>
        <p:spPr>
          <a:xfrm rot="5400000">
            <a:off x="3594460" y="1791263"/>
            <a:ext cx="311389" cy="267960"/>
          </a:xfrm>
          <a:prstGeom prst="bentUpArrow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B6E8009-9772-4D2A-997A-FCDD756C611D}"/>
              </a:ext>
            </a:extLst>
          </p:cNvPr>
          <p:cNvSpPr txBox="1"/>
          <p:nvPr/>
        </p:nvSpPr>
        <p:spPr>
          <a:xfrm>
            <a:off x="3975207" y="1738941"/>
            <a:ext cx="5060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Arial Narrow" panose="020B0606020202030204" pitchFamily="34" charset="0"/>
              </a:rPr>
              <a:t>Brugfiguren tussen wijk en Volkswoningen</a:t>
            </a:r>
            <a:endParaRPr lang="nl-NL" sz="2000" dirty="0" err="1">
              <a:latin typeface="Arial Narrow" panose="020B0606020202030204" pitchFamily="34" charset="0"/>
            </a:endParaRPr>
          </a:p>
        </p:txBody>
      </p:sp>
      <p:sp>
        <p:nvSpPr>
          <p:cNvPr id="34" name="Pijl: gebogen omhoog 25">
            <a:extLst>
              <a:ext uri="{FF2B5EF4-FFF2-40B4-BE49-F238E27FC236}">
                <a16:creationId xmlns:a16="http://schemas.microsoft.com/office/drawing/2014/main" id="{B62F0F6C-F4DB-409E-A577-026097E5B508}"/>
              </a:ext>
            </a:extLst>
          </p:cNvPr>
          <p:cNvSpPr/>
          <p:nvPr/>
        </p:nvSpPr>
        <p:spPr>
          <a:xfrm rot="5400000">
            <a:off x="3593453" y="2367270"/>
            <a:ext cx="311389" cy="267960"/>
          </a:xfrm>
          <a:prstGeom prst="bentUpArrow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239F24C3-9308-4740-B5FC-EF872BCBBC88}"/>
              </a:ext>
            </a:extLst>
          </p:cNvPr>
          <p:cNvSpPr txBox="1"/>
          <p:nvPr/>
        </p:nvSpPr>
        <p:spPr>
          <a:xfrm>
            <a:off x="3954478" y="2275546"/>
            <a:ext cx="362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Arial Narrow" panose="020B0606020202030204" pitchFamily="34" charset="0"/>
              </a:rPr>
              <a:t>Aanspreekpunten voor beide partijen</a:t>
            </a:r>
            <a:endParaRPr lang="nl-NL" sz="2000" dirty="0" err="1">
              <a:latin typeface="Arial Narrow" panose="020B0606020202030204" pitchFamily="34" charset="0"/>
            </a:endParaRPr>
          </a:p>
        </p:txBody>
      </p:sp>
      <p:sp>
        <p:nvSpPr>
          <p:cNvPr id="36" name="Pijl: gebogen omhoog 27">
            <a:extLst>
              <a:ext uri="{FF2B5EF4-FFF2-40B4-BE49-F238E27FC236}">
                <a16:creationId xmlns:a16="http://schemas.microsoft.com/office/drawing/2014/main" id="{B90D7F87-B8B5-4225-B2B5-A21AEFF4D902}"/>
              </a:ext>
            </a:extLst>
          </p:cNvPr>
          <p:cNvSpPr/>
          <p:nvPr/>
        </p:nvSpPr>
        <p:spPr>
          <a:xfrm rot="5400000">
            <a:off x="3594460" y="2941391"/>
            <a:ext cx="311389" cy="267960"/>
          </a:xfrm>
          <a:prstGeom prst="bentUpArrow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4E2902C6-EBC9-44B4-93D9-4A0009988271}"/>
              </a:ext>
            </a:extLst>
          </p:cNvPr>
          <p:cNvSpPr txBox="1"/>
          <p:nvPr/>
        </p:nvSpPr>
        <p:spPr>
          <a:xfrm>
            <a:off x="3969530" y="2890841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Arial Narrow" panose="020B0606020202030204" pitchFamily="34" charset="0"/>
              </a:rPr>
              <a:t>Lossen geen problemen op, signaleren problemen!</a:t>
            </a:r>
            <a:endParaRPr lang="nl-NL" sz="2000" dirty="0" err="1">
              <a:latin typeface="Arial Narrow" panose="020B0606020202030204" pitchFamily="34" charset="0"/>
            </a:endParaRPr>
          </a:p>
        </p:txBody>
      </p:sp>
      <p:sp>
        <p:nvSpPr>
          <p:cNvPr id="38" name="Pijl: gebogen omhoog 29">
            <a:extLst>
              <a:ext uri="{FF2B5EF4-FFF2-40B4-BE49-F238E27FC236}">
                <a16:creationId xmlns:a16="http://schemas.microsoft.com/office/drawing/2014/main" id="{764D915A-2548-48BC-BDE4-BA7C490CEC59}"/>
              </a:ext>
            </a:extLst>
          </p:cNvPr>
          <p:cNvSpPr/>
          <p:nvPr/>
        </p:nvSpPr>
        <p:spPr>
          <a:xfrm rot="5400000">
            <a:off x="3594459" y="3690604"/>
            <a:ext cx="311389" cy="267960"/>
          </a:xfrm>
          <a:prstGeom prst="bentUpArrow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4C871151-FA1D-4F28-8C36-3C33379261EE}"/>
              </a:ext>
            </a:extLst>
          </p:cNvPr>
          <p:cNvSpPr txBox="1"/>
          <p:nvPr/>
        </p:nvSpPr>
        <p:spPr>
          <a:xfrm>
            <a:off x="3975207" y="364502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Arial Narrow" panose="020B0606020202030204" pitchFamily="34" charset="0"/>
              </a:rPr>
              <a:t>Hebben altijd correcte informatie</a:t>
            </a:r>
            <a:endParaRPr lang="nl-NL" sz="2000" dirty="0" err="1">
              <a:latin typeface="Arial Narrow" panose="020B0606020202030204" pitchFamily="34" charset="0"/>
            </a:endParaRPr>
          </a:p>
        </p:txBody>
      </p:sp>
      <p:sp>
        <p:nvSpPr>
          <p:cNvPr id="40" name="Pijl: gebogen omhoog 29">
            <a:extLst>
              <a:ext uri="{FF2B5EF4-FFF2-40B4-BE49-F238E27FC236}">
                <a16:creationId xmlns:a16="http://schemas.microsoft.com/office/drawing/2014/main" id="{4AB84EAF-5EA7-4F13-82D5-3B2976CB238E}"/>
              </a:ext>
            </a:extLst>
          </p:cNvPr>
          <p:cNvSpPr/>
          <p:nvPr/>
        </p:nvSpPr>
        <p:spPr>
          <a:xfrm rot="5400000">
            <a:off x="3615188" y="4226598"/>
            <a:ext cx="311389" cy="267960"/>
          </a:xfrm>
          <a:prstGeom prst="bentUpArrow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0F141653-33B6-4907-A5CB-011D4DF2B809}"/>
              </a:ext>
            </a:extLst>
          </p:cNvPr>
          <p:cNvSpPr txBox="1"/>
          <p:nvPr/>
        </p:nvSpPr>
        <p:spPr>
          <a:xfrm>
            <a:off x="3975207" y="4180296"/>
            <a:ext cx="4211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Arial Narrow" panose="020B0606020202030204" pitchFamily="34" charset="0"/>
              </a:rPr>
              <a:t>Weten bij wie je moet zijn met welke vraag</a:t>
            </a:r>
            <a:endParaRPr lang="nl-NL" sz="2000" dirty="0" err="1">
              <a:latin typeface="Arial Narrow" panose="020B0606020202030204" pitchFamily="34" charset="0"/>
            </a:endParaRPr>
          </a:p>
        </p:txBody>
      </p:sp>
      <p:sp>
        <p:nvSpPr>
          <p:cNvPr id="42" name="Pijl: gebogen omhoog 29">
            <a:extLst>
              <a:ext uri="{FF2B5EF4-FFF2-40B4-BE49-F238E27FC236}">
                <a16:creationId xmlns:a16="http://schemas.microsoft.com/office/drawing/2014/main" id="{71F441FF-E99E-4848-9451-D0BC13CEA2E7}"/>
              </a:ext>
            </a:extLst>
          </p:cNvPr>
          <p:cNvSpPr/>
          <p:nvPr/>
        </p:nvSpPr>
        <p:spPr>
          <a:xfrm rot="5400000">
            <a:off x="3652200" y="4770724"/>
            <a:ext cx="311389" cy="267960"/>
          </a:xfrm>
          <a:prstGeom prst="bentUpArrow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611F1D5-4D41-49D6-9973-0B81120A8D6E}"/>
              </a:ext>
            </a:extLst>
          </p:cNvPr>
          <p:cNvSpPr txBox="1"/>
          <p:nvPr/>
        </p:nvSpPr>
        <p:spPr>
          <a:xfrm>
            <a:off x="4032948" y="4725144"/>
            <a:ext cx="4211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Arial Narrow" panose="020B0606020202030204" pitchFamily="34" charset="0"/>
              </a:rPr>
              <a:t>Respecteer hun rol &amp; privacy</a:t>
            </a:r>
            <a:endParaRPr lang="nl-NL" sz="2000" dirty="0" err="1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21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50957" y="0"/>
            <a:ext cx="291581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187624" y="2204864"/>
            <a:ext cx="655272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algn="just">
              <a:spcBef>
                <a:spcPct val="20000"/>
              </a:spcBef>
            </a:pPr>
            <a:endParaRPr lang="nl-BE" sz="1200" b="1" dirty="0">
              <a:latin typeface="Arial Narrow" pitchFamily="34" charset="0"/>
            </a:endParaRPr>
          </a:p>
          <a:p>
            <a:pPr marL="266700" lvl="1" algn="just">
              <a:spcBef>
                <a:spcPct val="20000"/>
              </a:spcBef>
            </a:pPr>
            <a:endParaRPr lang="nl-BE" sz="1200" b="1" dirty="0">
              <a:latin typeface="Arial Narrow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187624" y="2204864"/>
            <a:ext cx="6552728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algn="just">
              <a:spcBef>
                <a:spcPct val="20000"/>
              </a:spcBef>
            </a:pPr>
            <a:endParaRPr lang="nl-BE" sz="1200" b="1" dirty="0">
              <a:latin typeface="Arial Narrow" pitchFamily="34" charset="0"/>
            </a:endParaRPr>
          </a:p>
          <a:p>
            <a:pPr marL="266700" lvl="1" algn="just">
              <a:spcBef>
                <a:spcPct val="20000"/>
              </a:spcBef>
            </a:pPr>
            <a:endParaRPr lang="nl-BE" sz="1200" b="1" dirty="0">
              <a:latin typeface="Arial Narrow" pitchFamily="34" charset="0"/>
            </a:endParaRPr>
          </a:p>
          <a:p>
            <a:pPr marL="266700" lvl="1" algn="just">
              <a:spcBef>
                <a:spcPct val="20000"/>
              </a:spcBef>
            </a:pPr>
            <a:endParaRPr lang="nl-BE" sz="1200" b="1" dirty="0">
              <a:latin typeface="Arial Narrow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475656" y="255822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ijdelijke aanduiding voor tekst 5"/>
          <p:cNvSpPr txBox="1">
            <a:spLocks/>
          </p:cNvSpPr>
          <p:nvPr/>
        </p:nvSpPr>
        <p:spPr>
          <a:xfrm>
            <a:off x="2483768" y="3573016"/>
            <a:ext cx="4316908" cy="4777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90500"/>
            <a:endParaRPr lang="nl-BE" sz="900" b="1" u="sng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8503" y="6335412"/>
            <a:ext cx="2133600" cy="365125"/>
          </a:xfrm>
        </p:spPr>
        <p:txBody>
          <a:bodyPr/>
          <a:lstStyle/>
          <a:p>
            <a:fld id="{ACD0C0F0-26D9-4303-ABB0-71E97B438E00}" type="slidenum">
              <a:rPr lang="nl-BE" smtClean="0"/>
              <a:pPr/>
              <a:t>74</a:t>
            </a:fld>
            <a:endParaRPr lang="nl-BE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0ABCA13-FA08-45D1-A497-6115421FF46F}"/>
              </a:ext>
            </a:extLst>
          </p:cNvPr>
          <p:cNvSpPr txBox="1"/>
          <p:nvPr/>
        </p:nvSpPr>
        <p:spPr>
          <a:xfrm>
            <a:off x="4604566" y="359758"/>
            <a:ext cx="392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</a:t>
            </a:r>
            <a:r>
              <a:rPr lang="nl-BE" sz="2800" dirty="0">
                <a:latin typeface="Arial Narrow" panose="020B0606020202030204" pitchFamily="34" charset="0"/>
              </a:rPr>
              <a:t>Voorstelling kerngroep</a:t>
            </a:r>
          </a:p>
          <a:p>
            <a:r>
              <a:rPr lang="nl-BE" sz="2800" dirty="0">
                <a:latin typeface="Arial Narrow" panose="020B0606020202030204" pitchFamily="34" charset="0"/>
              </a:rPr>
              <a:t>	Wie is wie </a:t>
            </a:r>
            <a:endParaRPr lang="nl-NL" sz="2800" dirty="0" err="1">
              <a:latin typeface="Arial Narrow" panose="020B0606020202030204" pitchFamily="34" charset="0"/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69A0186-2A19-4748-9D42-A197A2B0BB10}"/>
              </a:ext>
            </a:extLst>
          </p:cNvPr>
          <p:cNvGrpSpPr/>
          <p:nvPr/>
        </p:nvGrpSpPr>
        <p:grpSpPr>
          <a:xfrm>
            <a:off x="3836516" y="1620453"/>
            <a:ext cx="4221773" cy="1251743"/>
            <a:chOff x="4642223" y="1965306"/>
            <a:chExt cx="3423815" cy="1251743"/>
          </a:xfrm>
        </p:grpSpPr>
        <p:sp>
          <p:nvSpPr>
            <p:cNvPr id="36" name="Rechthoek: afgeronde hoeken 35">
              <a:extLst>
                <a:ext uri="{FF2B5EF4-FFF2-40B4-BE49-F238E27FC236}">
                  <a16:creationId xmlns:a16="http://schemas.microsoft.com/office/drawing/2014/main" id="{BC15A8AB-AAC2-4385-BF7D-A20CA51DFF09}"/>
                </a:ext>
              </a:extLst>
            </p:cNvPr>
            <p:cNvSpPr/>
            <p:nvPr/>
          </p:nvSpPr>
          <p:spPr>
            <a:xfrm>
              <a:off x="4642223" y="1965306"/>
              <a:ext cx="3423815" cy="1251743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1" rIns="156464" bIns="83821" numCol="1" spcCol="1270" anchor="ctr" anchorCtr="0">
              <a:noAutofit/>
            </a:bodyPr>
            <a:lstStyle/>
            <a:p>
              <a:pPr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200" kern="1200" dirty="0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324C0F9D-1A57-4784-A515-D647673155F2}"/>
                </a:ext>
              </a:extLst>
            </p:cNvPr>
            <p:cNvSpPr txBox="1"/>
            <p:nvPr/>
          </p:nvSpPr>
          <p:spPr>
            <a:xfrm>
              <a:off x="4788024" y="1998381"/>
              <a:ext cx="316835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50" dirty="0">
                  <a:latin typeface="Arial Narrow" panose="020B0606020202030204" pitchFamily="34" charset="0"/>
                </a:rPr>
                <a:t>	</a:t>
              </a:r>
              <a:r>
                <a:rPr lang="nl-BE" dirty="0">
                  <a:latin typeface="Arial Narrow" panose="020B0606020202030204" pitchFamily="34" charset="0"/>
                </a:rPr>
                <a:t>Ann Vervoort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BE" sz="1600" dirty="0">
                  <a:latin typeface="Arial Narrow" panose="020B0606020202030204" pitchFamily="34" charset="0"/>
                </a:rPr>
                <a:t>Lage Weg 3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BE" sz="1600" dirty="0">
                  <a:latin typeface="Arial Narrow" panose="020B0606020202030204" pitchFamily="34" charset="0"/>
                </a:rPr>
                <a:t>Beschikbaar: briefje in bus steken, Ann neemt dan zelf contact op</a:t>
              </a:r>
              <a:endParaRPr lang="nl-NL" sz="1600" dirty="0" err="1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2EF51840-01E0-4F5D-947C-CAB4BC974486}"/>
              </a:ext>
            </a:extLst>
          </p:cNvPr>
          <p:cNvGrpSpPr/>
          <p:nvPr/>
        </p:nvGrpSpPr>
        <p:grpSpPr>
          <a:xfrm>
            <a:off x="3836515" y="3377882"/>
            <a:ext cx="4221773" cy="1617520"/>
            <a:chOff x="4642222" y="3355255"/>
            <a:chExt cx="3423816" cy="1395451"/>
          </a:xfrm>
        </p:grpSpPr>
        <p:sp>
          <p:nvSpPr>
            <p:cNvPr id="35" name="Rechthoek: afgeronde hoeken 34">
              <a:extLst>
                <a:ext uri="{FF2B5EF4-FFF2-40B4-BE49-F238E27FC236}">
                  <a16:creationId xmlns:a16="http://schemas.microsoft.com/office/drawing/2014/main" id="{06E0947C-DE70-43BE-86E3-59861AC31F93}"/>
                </a:ext>
              </a:extLst>
            </p:cNvPr>
            <p:cNvSpPr/>
            <p:nvPr/>
          </p:nvSpPr>
          <p:spPr>
            <a:xfrm>
              <a:off x="4642222" y="3355255"/>
              <a:ext cx="3423816" cy="1209432"/>
            </a:xfrm>
            <a:prstGeom prst="round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200" kern="1200" dirty="0">
                <a:ln>
                  <a:noFill/>
                </a:ln>
              </a:endParaRP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654E57F4-120A-4A78-8B21-61ADDECDC3AD}"/>
                </a:ext>
              </a:extLst>
            </p:cNvPr>
            <p:cNvSpPr txBox="1"/>
            <p:nvPr/>
          </p:nvSpPr>
          <p:spPr>
            <a:xfrm>
              <a:off x="4932040" y="3396489"/>
              <a:ext cx="288032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>
                  <a:latin typeface="Arial Narrow" panose="020B0606020202030204" pitchFamily="34" charset="0"/>
                </a:rPr>
                <a:t>	</a:t>
              </a:r>
              <a:r>
                <a:rPr lang="nl-BE" dirty="0">
                  <a:latin typeface="Arial Narrow" panose="020B0606020202030204" pitchFamily="34" charset="0"/>
                </a:rPr>
                <a:t>Marc Van Beeck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BE" sz="1600" dirty="0">
                  <a:latin typeface="Arial Narrow" panose="020B0606020202030204" pitchFamily="34" charset="0"/>
                </a:rPr>
                <a:t>Bruggelanden 51</a:t>
              </a:r>
              <a:r>
                <a:rPr lang="en-NL" sz="1600" dirty="0">
                  <a:latin typeface="Arial Narrow" panose="020B0606020202030204" pitchFamily="34" charset="0"/>
                </a:rPr>
                <a:t>, </a:t>
              </a:r>
              <a:r>
                <a:rPr lang="en-NL" sz="1600" dirty="0" err="1">
                  <a:latin typeface="Arial Narrow" panose="020B0606020202030204" pitchFamily="34" charset="0"/>
                </a:rPr>
                <a:t>vanaf</a:t>
              </a:r>
              <a:r>
                <a:rPr lang="en-NL" sz="1600" dirty="0">
                  <a:latin typeface="Arial Narrow" panose="020B0606020202030204" pitchFamily="34" charset="0"/>
                </a:rPr>
                <a:t> half </a:t>
              </a:r>
              <a:r>
                <a:rPr lang="nl-BE" sz="1600" dirty="0">
                  <a:latin typeface="Arial Narrow" panose="020B0606020202030204" pitchFamily="34" charset="0"/>
                </a:rPr>
                <a:t>S</a:t>
              </a:r>
              <a:r>
                <a:rPr lang="en-NL" sz="1600" dirty="0" err="1">
                  <a:latin typeface="Arial Narrow" panose="020B0606020202030204" pitchFamily="34" charset="0"/>
                </a:rPr>
                <a:t>eptember</a:t>
              </a:r>
              <a:r>
                <a:rPr lang="en-NL" sz="1600" dirty="0">
                  <a:latin typeface="Arial Narrow" panose="020B0606020202030204" pitchFamily="34" charset="0"/>
                </a:rPr>
                <a:t> </a:t>
              </a:r>
              <a:r>
                <a:rPr lang="en-NL" sz="1600" dirty="0" err="1">
                  <a:latin typeface="Arial Narrow" panose="020B0606020202030204" pitchFamily="34" charset="0"/>
                </a:rPr>
                <a:t>Lindenlei</a:t>
              </a:r>
              <a:r>
                <a:rPr lang="en-NL" sz="1600" dirty="0">
                  <a:latin typeface="Arial Narrow" panose="020B0606020202030204" pitchFamily="34" charset="0"/>
                </a:rPr>
                <a:t> 44</a:t>
              </a:r>
              <a:endParaRPr lang="nl-BE" sz="1600" dirty="0">
                <a:latin typeface="Arial Narrow" panose="020B060602020203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BE" sz="1600" dirty="0">
                  <a:latin typeface="Arial Narrow" panose="020B0606020202030204" pitchFamily="34" charset="0"/>
                </a:rPr>
                <a:t>Beschikbaar: Enkel op weekdagen aan deur langsgaan</a:t>
              </a:r>
              <a:endParaRPr lang="nl-NL" sz="1600" dirty="0" err="1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AutoShape 4" descr="Afbeeldingsresultaat voor sterke man verhuis cartoon">
            <a:extLst>
              <a:ext uri="{FF2B5EF4-FFF2-40B4-BE49-F238E27FC236}">
                <a16:creationId xmlns:a16="http://schemas.microsoft.com/office/drawing/2014/main" id="{3EA8136E-C37F-4E29-AD1E-A3ECB09917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5736" y="3276600"/>
            <a:ext cx="2528664" cy="25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6" descr="Afbeeldingsresultaat voor sterke man verhuis cartoon">
            <a:extLst>
              <a:ext uri="{FF2B5EF4-FFF2-40B4-BE49-F238E27FC236}">
                <a16:creationId xmlns:a16="http://schemas.microsoft.com/office/drawing/2014/main" id="{4DAC67A6-5AB6-4CDF-91DD-899A0AD4A5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6A5F97ED-719D-40DB-8EC9-7A8CC17CC031}"/>
              </a:ext>
            </a:extLst>
          </p:cNvPr>
          <p:cNvGrpSpPr/>
          <p:nvPr/>
        </p:nvGrpSpPr>
        <p:grpSpPr>
          <a:xfrm>
            <a:off x="3836515" y="5093148"/>
            <a:ext cx="4221773" cy="1209432"/>
            <a:chOff x="4642222" y="3355255"/>
            <a:chExt cx="3423816" cy="1209432"/>
          </a:xfrm>
        </p:grpSpPr>
        <p:sp>
          <p:nvSpPr>
            <p:cNvPr id="34" name="Rechthoek: afgeronde hoeken 33">
              <a:extLst>
                <a:ext uri="{FF2B5EF4-FFF2-40B4-BE49-F238E27FC236}">
                  <a16:creationId xmlns:a16="http://schemas.microsoft.com/office/drawing/2014/main" id="{60CF52E9-4B86-42FB-861D-62D41F6CF8F8}"/>
                </a:ext>
              </a:extLst>
            </p:cNvPr>
            <p:cNvSpPr/>
            <p:nvPr/>
          </p:nvSpPr>
          <p:spPr>
            <a:xfrm>
              <a:off x="4642222" y="3355255"/>
              <a:ext cx="3423816" cy="1209432"/>
            </a:xfrm>
            <a:prstGeom prst="round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78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200" kern="1200" dirty="0">
                <a:ln>
                  <a:noFill/>
                </a:ln>
              </a:endParaRPr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9EDBA941-8842-4AE7-9A30-4A94A527F4AB}"/>
                </a:ext>
              </a:extLst>
            </p:cNvPr>
            <p:cNvSpPr txBox="1"/>
            <p:nvPr/>
          </p:nvSpPr>
          <p:spPr>
            <a:xfrm>
              <a:off x="4932040" y="3396489"/>
              <a:ext cx="28803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>
                  <a:latin typeface="Arial Narrow" panose="020B0606020202030204" pitchFamily="34" charset="0"/>
                </a:rPr>
                <a:t>	Roger Van De Zande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BE" sz="1600" dirty="0">
                  <a:latin typeface="Arial Narrow" panose="020B0606020202030204" pitchFamily="34" charset="0"/>
                </a:rPr>
                <a:t>Rode Kruislei 11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BE" sz="1600" dirty="0">
                  <a:latin typeface="Arial Narrow" panose="020B0606020202030204" pitchFamily="34" charset="0"/>
                </a:rPr>
                <a:t>Beschikbaar: briefje in bus steken, Roger neemt dan zelf contact op</a:t>
              </a:r>
              <a:endParaRPr lang="nl-NL" sz="1600" dirty="0" err="1">
                <a:latin typeface="Arial Narrow" panose="020B0606020202030204" pitchFamily="34" charset="0"/>
              </a:endParaRPr>
            </a:p>
          </p:txBody>
        </p:sp>
      </p:grpSp>
      <p:sp>
        <p:nvSpPr>
          <p:cNvPr id="27" name="Tijdelijke aanduiding voor tekst 5">
            <a:extLst>
              <a:ext uri="{FF2B5EF4-FFF2-40B4-BE49-F238E27FC236}">
                <a16:creationId xmlns:a16="http://schemas.microsoft.com/office/drawing/2014/main" id="{E641F413-2461-4FC8-A754-3CC0BEBB40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Begeleiding VVD</a:t>
            </a:r>
          </a:p>
          <a:p>
            <a:pPr marL="495300" lvl="1" indent="-228600">
              <a:buFont typeface="Arial" pitchFamily="34" charset="0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  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39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0C898AC-DEA8-4FF4-002C-7D2ECE155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848" y="332656"/>
            <a:ext cx="5738029" cy="612068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5183BC-C820-6192-16C5-F372FD0B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75</a:t>
            </a:fld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AF23EDB-FA41-C6C5-885E-070553AC8065}"/>
              </a:ext>
            </a:extLst>
          </p:cNvPr>
          <p:cNvSpPr txBox="1"/>
          <p:nvPr/>
        </p:nvSpPr>
        <p:spPr>
          <a:xfrm>
            <a:off x="3621591" y="6447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1800" b="1" dirty="0">
                <a:solidFill>
                  <a:srgbClr val="339966"/>
                </a:solidFill>
              </a:rPr>
              <a:t>CONTACTGEGEVENS BIJ EVENTUELE VRAGEN: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1B0A009-6CE2-78BD-5816-183F44B22499}"/>
              </a:ext>
            </a:extLst>
          </p:cNvPr>
          <p:cNvSpPr txBox="1"/>
          <p:nvPr/>
        </p:nvSpPr>
        <p:spPr>
          <a:xfrm>
            <a:off x="3621591" y="1014046"/>
            <a:ext cx="481765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sz="1800" b="1" dirty="0"/>
          </a:p>
          <a:p>
            <a:r>
              <a:rPr lang="nl-BE" sz="1800" b="1" dirty="0"/>
              <a:t>Technische vragen: </a:t>
            </a:r>
          </a:p>
          <a:p>
            <a:r>
              <a:rPr lang="nl-BE" b="1" dirty="0"/>
              <a:t>    VVD (NB2-huur): </a:t>
            </a:r>
          </a:p>
          <a:p>
            <a:pPr algn="ctr"/>
            <a:r>
              <a:rPr lang="nl-BE" b="1" dirty="0">
                <a:hlinkClick r:id="rId3"/>
              </a:rPr>
              <a:t>ralph.wauters@volkswoningenduffel.be</a:t>
            </a:r>
            <a:endParaRPr lang="nl-BE" b="1" dirty="0"/>
          </a:p>
          <a:p>
            <a:r>
              <a:rPr lang="nl-BE" b="1" dirty="0"/>
              <a:t>    Woonpunt Mechelen (NB3-koop): </a:t>
            </a:r>
          </a:p>
          <a:p>
            <a:pPr algn="ctr"/>
            <a:r>
              <a:rPr lang="nl-BE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kristof.penders@woonpuntmechelen.be</a:t>
            </a:r>
            <a:endParaRPr lang="nl-BE" b="1" dirty="0"/>
          </a:p>
          <a:p>
            <a:r>
              <a:rPr lang="nl-BE" b="1" dirty="0"/>
              <a:t>    DCA: </a:t>
            </a:r>
            <a:r>
              <a:rPr lang="nl-BE" b="1" dirty="0">
                <a:hlinkClick r:id="rId5"/>
              </a:rPr>
              <a:t>jan.stes@dca.be</a:t>
            </a:r>
            <a:endParaRPr lang="nl-BE" b="1" dirty="0"/>
          </a:p>
          <a:p>
            <a:endParaRPr lang="nl-BE" b="1" dirty="0"/>
          </a:p>
          <a:p>
            <a:r>
              <a:rPr lang="nl-BE" b="1" dirty="0"/>
              <a:t>Sociale dienst: </a:t>
            </a:r>
          </a:p>
          <a:p>
            <a:r>
              <a:rPr lang="nl-BE" b="1" dirty="0"/>
              <a:t>     VVD: </a:t>
            </a:r>
            <a:r>
              <a:rPr lang="nl-BE" b="1" dirty="0">
                <a:hlinkClick r:id="rId3"/>
              </a:rPr>
              <a:t>sociaal@volkswoningenduffel.be</a:t>
            </a:r>
            <a:endParaRPr lang="nl-BE" b="1" dirty="0"/>
          </a:p>
          <a:p>
            <a:r>
              <a:rPr lang="nl-BE" b="1" dirty="0"/>
              <a:t>     Kerngroep: </a:t>
            </a:r>
            <a:r>
              <a:rPr lang="en-NL" b="1" dirty="0"/>
              <a:t>Ann Vervoort, Marc Van Beeck, </a:t>
            </a:r>
            <a:r>
              <a:rPr lang="nl-BE" b="1" dirty="0"/>
              <a:t>  </a:t>
            </a:r>
          </a:p>
          <a:p>
            <a:r>
              <a:rPr lang="nl-BE" b="1" dirty="0"/>
              <a:t>                           </a:t>
            </a:r>
            <a:r>
              <a:rPr lang="en-NL" b="1" dirty="0"/>
              <a:t>Roger Van De Zande</a:t>
            </a:r>
            <a:endParaRPr lang="nl-BE" b="1" dirty="0"/>
          </a:p>
          <a:p>
            <a:endParaRPr lang="nl-BE" b="1" dirty="0"/>
          </a:p>
          <a:p>
            <a:r>
              <a:rPr lang="nl-BE" b="1" dirty="0"/>
              <a:t>Kopen en lenen:</a:t>
            </a:r>
          </a:p>
          <a:p>
            <a:pPr algn="ctr"/>
            <a:r>
              <a:rPr lang="nl-BE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info.klemo@woonpuntmechelen.be</a:t>
            </a:r>
            <a:endParaRPr lang="nl-BE" b="1" dirty="0"/>
          </a:p>
          <a:p>
            <a:r>
              <a:rPr lang="nl-BE" b="1" dirty="0"/>
              <a:t>	</a:t>
            </a:r>
          </a:p>
          <a:p>
            <a:r>
              <a:rPr lang="nl-BE" b="1" dirty="0"/>
              <a:t>ALGEMEEN NR VVD: 015/30.79.90</a:t>
            </a:r>
            <a:endParaRPr lang="en-NL" b="1" dirty="0"/>
          </a:p>
          <a:p>
            <a:r>
              <a:rPr lang="nl-BE" b="1" dirty="0"/>
              <a:t>ALGEMEEN NR WOONPUNT: </a:t>
            </a: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015/20.74.12</a:t>
            </a:r>
            <a:endParaRPr lang="nl-BE" b="1" dirty="0"/>
          </a:p>
          <a:p>
            <a:r>
              <a:rPr lang="nl-BE" b="1" dirty="0"/>
              <a:t>ALGEMEEN NR DCA: 014/62.22.11</a:t>
            </a:r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22BADD3-4DFF-CF5C-0E61-9DC38B82B608}"/>
              </a:ext>
            </a:extLst>
          </p:cNvPr>
          <p:cNvSpPr/>
          <p:nvPr/>
        </p:nvSpPr>
        <p:spPr>
          <a:xfrm>
            <a:off x="-836" y="0"/>
            <a:ext cx="291581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105ACCB-FD79-6C8F-9640-18206873F876}"/>
              </a:ext>
            </a:extLst>
          </p:cNvPr>
          <p:cNvSpPr txBox="1"/>
          <p:nvPr/>
        </p:nvSpPr>
        <p:spPr>
          <a:xfrm>
            <a:off x="-108520" y="116632"/>
            <a:ext cx="2304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Vragenronde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6AD1817-1240-16F5-CA86-61215881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40287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-35842" y="0"/>
            <a:ext cx="29875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/>
          <p:cNvSpPr txBox="1">
            <a:spLocks/>
          </p:cNvSpPr>
          <p:nvPr/>
        </p:nvSpPr>
        <p:spPr>
          <a:xfrm>
            <a:off x="7812360" y="116632"/>
            <a:ext cx="1331640" cy="288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475656" y="2558226"/>
            <a:ext cx="6480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ijdelijke aanduiding voor dianummer 2"/>
          <p:cNvSpPr txBox="1">
            <a:spLocks/>
          </p:cNvSpPr>
          <p:nvPr/>
        </p:nvSpPr>
        <p:spPr>
          <a:xfrm>
            <a:off x="25152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0F0-26D9-4303-ABB0-71E97B438E00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66088" y="1856021"/>
            <a:ext cx="25202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1100" dirty="0"/>
          </a:p>
          <a:p>
            <a:pPr algn="ctr"/>
            <a:endParaRPr lang="nl-BE" sz="1200" dirty="0">
              <a:latin typeface="Arial Narrow" pitchFamily="34" charset="0"/>
            </a:endParaRPr>
          </a:p>
          <a:p>
            <a:pPr algn="ctr"/>
            <a:endParaRPr lang="nl-BE" sz="1200" dirty="0">
              <a:latin typeface="Arial Narrow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2044F05-3FB9-4588-AFE3-F13C71F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3" y="5944244"/>
            <a:ext cx="2083374" cy="7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E457C47A-3A24-4945-997F-908B75E6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76</a:t>
            </a:fld>
            <a:endParaRPr lang="nl-BE"/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BF309E65-3FDC-4178-8586-12C4E4794A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5816" cy="1772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Technische voorstelling project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aannemer DCA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Begeleiding VVD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Voorstelling kerngroep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dirty="0">
                <a:latin typeface="Arial Narrow" pitchFamily="34" charset="0"/>
              </a:rPr>
              <a:t>Contactgegevens</a:t>
            </a:r>
          </a:p>
          <a:p>
            <a:pPr marL="541338" lvl="1" indent="-274638">
              <a:buFont typeface="+mj-lt"/>
              <a:buAutoNum type="arabicPeriod"/>
            </a:pPr>
            <a:r>
              <a:rPr lang="nl-BE" sz="1000" b="1" dirty="0">
                <a:solidFill>
                  <a:srgbClr val="339966"/>
                </a:solidFill>
                <a:latin typeface="Arial Narrow" pitchFamily="34" charset="0"/>
              </a:rPr>
              <a:t>Vragenronde</a:t>
            </a:r>
          </a:p>
          <a:p>
            <a:pPr marL="541338" lvl="1" indent="-274638"/>
            <a:endParaRPr lang="nl-BE" sz="1000" dirty="0">
              <a:latin typeface="Arial Narrow" pitchFamily="34" charset="0"/>
            </a:endParaRPr>
          </a:p>
          <a:p>
            <a:pPr marL="541338" lvl="1" indent="-274638"/>
            <a:endParaRPr lang="nl-BE" sz="1400" b="1" dirty="0">
              <a:latin typeface="Arial Narrow" pitchFamily="34" charset="0"/>
            </a:endParaRPr>
          </a:p>
          <a:p>
            <a:pPr marL="541338" lvl="2"/>
            <a:endParaRPr lang="nl-BE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pPr lvl="1"/>
            <a:endParaRPr lang="nl-BE" dirty="0">
              <a:latin typeface="Arial Narrow" panose="020B060602020203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948B84A-8B3A-42E4-9EEC-F8A4A2F05857}"/>
              </a:ext>
            </a:extLst>
          </p:cNvPr>
          <p:cNvSpPr/>
          <p:nvPr/>
        </p:nvSpPr>
        <p:spPr>
          <a:xfrm>
            <a:off x="3827095" y="4212306"/>
            <a:ext cx="4572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1338" lvl="1" indent="-274638" algn="ctr">
              <a:spcBef>
                <a:spcPct val="20000"/>
              </a:spcBef>
            </a:pPr>
            <a:r>
              <a:rPr lang="nl-BE" sz="2400" b="1" dirty="0">
                <a:latin typeface="Arial Narrow" pitchFamily="34" charset="0"/>
              </a:rPr>
              <a:t>BEDANKT VOOR UW AANDACHT. </a:t>
            </a:r>
          </a:p>
          <a:p>
            <a:pPr marL="541338" lvl="1" indent="-274638" algn="ctr">
              <a:spcBef>
                <a:spcPct val="20000"/>
              </a:spcBef>
            </a:pPr>
            <a:r>
              <a:rPr lang="nl-BE" sz="2400" b="1" dirty="0">
                <a:latin typeface="Arial Narrow" pitchFamily="34" charset="0"/>
              </a:rPr>
              <a:t>    </a:t>
            </a:r>
            <a:r>
              <a:rPr lang="nl-BE" sz="2000" b="1" dirty="0">
                <a:latin typeface="Arial Narrow" pitchFamily="34" charset="0"/>
              </a:rPr>
              <a:t>U vindt deze presentatie terug op </a:t>
            </a:r>
            <a:r>
              <a:rPr lang="nl-BE" sz="2400" b="1" dirty="0">
                <a:latin typeface="Arial Narrow" pitchFamily="34" charset="0"/>
              </a:rPr>
              <a:t>“</a:t>
            </a:r>
            <a:r>
              <a:rPr lang="nl-BE" sz="2400" b="1" dirty="0">
                <a:solidFill>
                  <a:srgbClr val="339966"/>
                </a:solidFill>
                <a:latin typeface="Arial Narrow" pitchFamily="34" charset="0"/>
              </a:rPr>
              <a:t>www.volkswoningenduffel.be</a:t>
            </a:r>
            <a:r>
              <a:rPr lang="nl-BE" sz="2400" b="1" dirty="0">
                <a:latin typeface="Arial Narrow" pitchFamily="34" charset="0"/>
              </a:rPr>
              <a:t>”</a:t>
            </a:r>
          </a:p>
          <a:p>
            <a:pPr marL="541338" lvl="1" indent="-274638" algn="ctr">
              <a:spcBef>
                <a:spcPct val="20000"/>
              </a:spcBef>
            </a:pPr>
            <a:endParaRPr lang="nl-BE" sz="2400" b="1" dirty="0">
              <a:latin typeface="Arial Narrow" pitchFamily="34" charset="0"/>
            </a:endParaRPr>
          </a:p>
          <a:p>
            <a:pPr marL="541338" lvl="1" indent="-274638" algn="ctr">
              <a:spcBef>
                <a:spcPct val="20000"/>
              </a:spcBef>
            </a:pPr>
            <a:r>
              <a:rPr lang="nl-BE" sz="2400" b="1" dirty="0">
                <a:latin typeface="Arial Narrow" pitchFamily="34" charset="0"/>
              </a:rPr>
              <a:t>VRAGEN?</a:t>
            </a:r>
          </a:p>
        </p:txBody>
      </p:sp>
      <p:pic>
        <p:nvPicPr>
          <p:cNvPr id="14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1A4D56F4-C915-4324-AA1D-225872C46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89" y="582764"/>
            <a:ext cx="4915011" cy="31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9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B364253A-9175-4B0C-82D1-798F6A7E143C}"/>
              </a:ext>
            </a:extLst>
          </p:cNvPr>
          <p:cNvSpPr txBox="1"/>
          <p:nvPr/>
        </p:nvSpPr>
        <p:spPr>
          <a:xfrm>
            <a:off x="253470" y="314009"/>
            <a:ext cx="762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NewParis Skyline" panose="020B0504000000000000" pitchFamily="34" charset="0"/>
              </a:rPr>
              <a:t>BESTAANDE TOESTAND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NB2 &amp; NB3 – site Rode Kruislei, Lageweg: afbraak van 43 wooneenheden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C7BC8281-06B0-41F0-BD53-CF65EE3E7A33}"/>
              </a:ext>
            </a:extLst>
          </p:cNvPr>
          <p:cNvSpPr txBox="1"/>
          <p:nvPr/>
        </p:nvSpPr>
        <p:spPr>
          <a:xfrm>
            <a:off x="253470" y="6417033"/>
            <a:ext cx="7621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latin typeface="NewParis Skyline" panose="020B0504000000000000" pitchFamily="34" charset="0"/>
              </a:rPr>
              <a:t>NB2 &amp; NB3</a:t>
            </a:r>
            <a:r>
              <a:rPr lang="nl-BE" sz="800" dirty="0">
                <a:latin typeface="NewParis Skyline" panose="020B0504000000000000" pitchFamily="34" charset="0"/>
              </a:rPr>
              <a:t> bouw van 52 + 10 sociale woningen te Duffel / Volkswoningen van Duffel</a:t>
            </a:r>
          </a:p>
        </p:txBody>
      </p:sp>
      <p:pic>
        <p:nvPicPr>
          <p:cNvPr id="3" name="Picture 2" descr="A picture containing building, train, track, tower&#10;&#10;Description automatically generated">
            <a:extLst>
              <a:ext uri="{FF2B5EF4-FFF2-40B4-BE49-F238E27FC236}">
                <a16:creationId xmlns:a16="http://schemas.microsoft.com/office/drawing/2014/main" id="{93B809DD-C65C-4DAC-ACE2-81A80C309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636" y="1985006"/>
            <a:ext cx="4029559" cy="3022169"/>
          </a:xfrm>
          <a:prstGeom prst="rect">
            <a:avLst/>
          </a:prstGeom>
        </p:spPr>
      </p:pic>
      <p:pic>
        <p:nvPicPr>
          <p:cNvPr id="5" name="Picture 4" descr="A picture containing snow, fire&#10;&#10;Description automatically generated">
            <a:extLst>
              <a:ext uri="{FF2B5EF4-FFF2-40B4-BE49-F238E27FC236}">
                <a16:creationId xmlns:a16="http://schemas.microsoft.com/office/drawing/2014/main" id="{246462E3-7BDE-4A47-BBC1-A2C66E2B9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8305" y="1985006"/>
            <a:ext cx="4029559" cy="3022169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0959A86-739D-4B4F-B7EF-78F4852B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997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B05F1A-33DD-4055-AC36-FC62EEBEBF79}"/>
              </a:ext>
            </a:extLst>
          </p:cNvPr>
          <p:cNvSpPr txBox="1"/>
          <p:nvPr/>
        </p:nvSpPr>
        <p:spPr>
          <a:xfrm>
            <a:off x="761354" y="3275111"/>
            <a:ext cx="762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NewParis Skyline" panose="020B0504000000000000" pitchFamily="34" charset="0"/>
              </a:rPr>
              <a:t>02	</a:t>
            </a:r>
            <a:r>
              <a:rPr lang="nl-BE" sz="1400" dirty="0">
                <a:latin typeface="NewParis Skyline" panose="020B0504000000000000" pitchFamily="34" charset="0"/>
              </a:rPr>
              <a:t>NIEUWE TOESTAND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5335097-EB18-44DB-BD07-8E16D2A3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C0F0-26D9-4303-ABB0-71E97B438E00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09140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spc="300" dirty="0" err="1" smtClean="0">
            <a:solidFill>
              <a:schemeClr val="bg1">
                <a:lumMod val="50000"/>
              </a:schemeClr>
            </a:solidFill>
            <a:latin typeface="Arial Narrow" panose="020B0606020202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20755</TotalTime>
  <Words>2719</Words>
  <Application>Microsoft Office PowerPoint</Application>
  <PresentationFormat>Diavoorstelling (4:3)</PresentationFormat>
  <Paragraphs>941</Paragraphs>
  <Slides>76</Slides>
  <Notes>23</Notes>
  <HiddenSlides>1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76</vt:i4>
      </vt:variant>
    </vt:vector>
  </HeadingPairs>
  <TitlesOfParts>
    <vt:vector size="83" baseType="lpstr">
      <vt:lpstr>Arial</vt:lpstr>
      <vt:lpstr>Arial Narrow</vt:lpstr>
      <vt:lpstr>Calibri</vt:lpstr>
      <vt:lpstr>NewParis Skyline</vt:lpstr>
      <vt:lpstr>Times New Roman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Cindy</dc:creator>
  <cp:lastModifiedBy>Ralph Wauters</cp:lastModifiedBy>
  <cp:revision>1132</cp:revision>
  <cp:lastPrinted>2019-12-09T15:23:04Z</cp:lastPrinted>
  <dcterms:created xsi:type="dcterms:W3CDTF">2013-05-14T14:36:06Z</dcterms:created>
  <dcterms:modified xsi:type="dcterms:W3CDTF">2022-09-12T07:05:09Z</dcterms:modified>
</cp:coreProperties>
</file>